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53"/>
  </p:notesMasterIdLst>
  <p:sldIdLst>
    <p:sldId id="256" r:id="rId2"/>
    <p:sldId id="265" r:id="rId3"/>
    <p:sldId id="257" r:id="rId4"/>
    <p:sldId id="285" r:id="rId5"/>
    <p:sldId id="258" r:id="rId6"/>
    <p:sldId id="266" r:id="rId7"/>
    <p:sldId id="267" r:id="rId8"/>
    <p:sldId id="295" r:id="rId9"/>
    <p:sldId id="287" r:id="rId10"/>
    <p:sldId id="268" r:id="rId11"/>
    <p:sldId id="288" r:id="rId12"/>
    <p:sldId id="289" r:id="rId13"/>
    <p:sldId id="292" r:id="rId14"/>
    <p:sldId id="293" r:id="rId15"/>
    <p:sldId id="291" r:id="rId16"/>
    <p:sldId id="294" r:id="rId17"/>
    <p:sldId id="297" r:id="rId18"/>
    <p:sldId id="298" r:id="rId19"/>
    <p:sldId id="269" r:id="rId20"/>
    <p:sldId id="273" r:id="rId21"/>
    <p:sldId id="270" r:id="rId22"/>
    <p:sldId id="276" r:id="rId23"/>
    <p:sldId id="302" r:id="rId24"/>
    <p:sldId id="307" r:id="rId25"/>
    <p:sldId id="310" r:id="rId26"/>
    <p:sldId id="278" r:id="rId27"/>
    <p:sldId id="279" r:id="rId28"/>
    <p:sldId id="299" r:id="rId29"/>
    <p:sldId id="300" r:id="rId30"/>
    <p:sldId id="314" r:id="rId31"/>
    <p:sldId id="281" r:id="rId32"/>
    <p:sldId id="282" r:id="rId33"/>
    <p:sldId id="283" r:id="rId34"/>
    <p:sldId id="271" r:id="rId35"/>
    <p:sldId id="272" r:id="rId36"/>
    <p:sldId id="274" r:id="rId37"/>
    <p:sldId id="301" r:id="rId38"/>
    <p:sldId id="275" r:id="rId39"/>
    <p:sldId id="303" r:id="rId40"/>
    <p:sldId id="304" r:id="rId41"/>
    <p:sldId id="305" r:id="rId42"/>
    <p:sldId id="318" r:id="rId43"/>
    <p:sldId id="319" r:id="rId44"/>
    <p:sldId id="320" r:id="rId45"/>
    <p:sldId id="317" r:id="rId46"/>
    <p:sldId id="311" r:id="rId47"/>
    <p:sldId id="313" r:id="rId48"/>
    <p:sldId id="312" r:id="rId49"/>
    <p:sldId id="315" r:id="rId50"/>
    <p:sldId id="308" r:id="rId51"/>
    <p:sldId id="316" r:id="rId52"/>
  </p:sldIdLst>
  <p:sldSz cx="9144000" cy="5143500" type="screen16x9"/>
  <p:notesSz cx="6858000" cy="9144000"/>
  <p:embeddedFontLst>
    <p:embeddedFont>
      <p:font typeface="DM Sans" pitchFamily="2" charset="0"/>
      <p:regular r:id="rId54"/>
      <p:bold r:id="rId55"/>
      <p:italic r:id="rId56"/>
      <p:boldItalic r:id="rId57"/>
    </p:embeddedFont>
    <p:embeddedFont>
      <p:font typeface="Ink Free" panose="03080402000500000000" pitchFamily="66" charset="0"/>
      <p:regular r:id="rId58"/>
    </p:embeddedFont>
    <p:embeddedFont>
      <p:font typeface="Montserrat" panose="000005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00"/>
    <a:srgbClr val="037384"/>
    <a:srgbClr val="FFAC6D"/>
    <a:srgbClr val="88A3B8"/>
    <a:srgbClr val="5C6268"/>
    <a:srgbClr val="25585E"/>
    <a:srgbClr val="E6EEF0"/>
    <a:srgbClr val="7030A0"/>
    <a:srgbClr val="34495E"/>
    <a:srgbClr val="00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31" d="100"/>
          <a:sy n="131" d="100"/>
        </p:scale>
        <p:origin x="966" y="3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EF2213B-F8E2-7EFB-8DCC-2CCCAA7BBB92}"/>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80EC40C4-529F-9F91-82C8-2F0932D103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737D819-E228-F9D2-03C2-AE01CBC93E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880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E4241F1-ABA5-28DA-9E50-77CF7786341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2F81D36-9D9D-6EA6-BFB7-02B1F51DC1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39A2B053-0CE2-A852-C67A-FD7EE5D435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21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BB7AC376-CF80-8043-12E2-ADC23704B190}"/>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4254646-49FF-8F8C-5ED9-3D30D74E1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87871AA9-EF6B-B1B7-835B-2537174FF2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496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9A8CC28-1469-5DB2-F0A5-53DEEC6B29A5}"/>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13E60C05-75C3-615C-8766-7F4019CA60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4ADF50E9-A7F6-4D5E-8B08-28996057FB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1098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E07A502-DE59-4702-6C53-5F1BF03A27A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D1A0EA24-4EBF-CE88-6FBF-3957A24BA3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BAB37FB-1043-BE07-8D35-08A97CDA2D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37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34438AB-6C33-231C-3AD7-8FAB87E5D83C}"/>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DCCFB15E-E126-6EAE-C7E8-00705F1D88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2A141F92-885C-D6FF-ABF6-A121FF9F32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6251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B4ED78AC-0AF5-5BFC-D6F9-77EC41C01E69}"/>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4C2002D7-D066-5CAB-1283-74BA777CA1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BAF7F1B2-2B41-E521-7487-14DE62996A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8723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1F82552-CF2E-CE84-0CF7-28435766969B}"/>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886933A5-F3C4-A83D-9C5D-78D8812332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26077381-D1F3-A164-9076-505A2773D4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9850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0E942DE-8AD0-6E1E-8654-8663F0400FC8}"/>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AEE0C1C9-AB02-E1C9-8F91-7E75CCDF69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2DF0E929-88EF-1303-F235-7F405870CE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8629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C9B286AF-3D7B-AF76-7141-EFDC0896D557}"/>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77D69186-EE9C-5186-7107-72D2BB1BC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87B3577-D609-2EFB-8517-5DD2F36B45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96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5E55AE9-2201-6605-F091-C26F3BACBA9C}"/>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9ACEF15C-69B8-AAC1-0415-94B90D077B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619769F5-00B2-2414-B2BC-24BCAEED92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177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E81CE45-529A-9B23-4943-834523127FAC}"/>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86BE937F-6E54-A91F-2CAB-5A51F4C980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2BF0FF2E-D3A8-B549-971C-0DAD444999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0110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6D5F4C89-E1F4-3C61-8CDD-03B990B7CA5B}"/>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DEFDF49-F034-B8D7-D930-AF22F4DB4C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BE7557FE-A60D-FE60-6408-5E006A3FBF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4603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616629D9-8825-D57F-1CE6-963F6BD6FEA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25CDF33-EF4C-B1C3-6829-4AE3AE7451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5E4A23F-C0CC-70D4-B079-9A21A5136A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1788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09F8ABD-3C99-68E7-8CE7-1DC21F823E39}"/>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9812ADC5-D196-B51D-C536-E30020DB3C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545FBF82-9075-07F8-CC77-96E4C01DA2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762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5236EFF-08BE-21FB-5012-8CA7E8FFE3BB}"/>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56282065-87AA-472D-FD1C-0A73C8E2DA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D56349E9-AFCA-5025-04A9-099EF63EA2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277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2129C49-BC8B-F5F4-E526-1A6022C66BD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5B512599-6D29-517F-EC2F-F1B26FABA6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35682C1-AF72-FD0C-CD6D-8036E9BE36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7469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406066B-C811-C4FD-B3FD-9A0C22825E5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AC37B8F-EAAB-EDAC-D0EA-EF363FFF3A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8739A33E-1A68-3731-AADD-5DEAC3CFB7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357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66D8A8B-292D-FD0D-A710-3CCDCA301931}"/>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22F47EE6-1E51-2A01-C02C-CB9C72F5A8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1CE77173-0228-B0CF-41F1-B5AB4A5750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814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13992AD-5E31-AABF-8CB2-42483CDACBF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AFB92F52-91DB-0A38-362C-0EF15B1C62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B99E25D-F3B0-A855-62D0-22240C39C7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614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BE49972-8B77-2F1D-CB70-8BFC1FEA90F3}"/>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CB7D7971-B8E1-BB5B-6D3B-03903CE871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D11DE36A-4EBA-4A13-8BF3-B4165F3D50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1031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e81b60749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C1E6E68-0217-48BD-EF47-8080078962A5}"/>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3EC889BB-ABCF-7CE2-C6C3-629BB8BC3E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55A29F2F-E6BA-4FAA-82A1-5652C4E874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1519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DCD2DF6-D408-BB9F-EF9F-7FD1FB2B3271}"/>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DD9FDD9B-4457-06D4-30DD-A4C2575A28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B3BCAC75-B867-1423-1203-A20EEFE64C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4382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2FBB4E5-3071-02F1-2840-2B32FDC16E79}"/>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209A5DF-F4F6-EF44-66DE-6B7EB73C8F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FC443C54-D486-94E9-852F-F5F03A0212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5991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68B9D766-5CBA-397F-198F-2EBA06E11416}"/>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E67D2157-BC9C-6B07-2802-5EF89DD1E5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FED55764-65C5-C10D-E0EF-5612303FCE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8470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6929E59-4C80-CFA5-AFC4-2CB0B6F312C1}"/>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34A4EB05-7326-51E7-9694-CE5FABC345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722D820-A983-418E-6F79-71BDA82C13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8343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E1E6E05-7ED7-8CFD-5713-1DF683BE86A0}"/>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08CF125F-2A1B-A58B-678F-7B0A89C1BC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24867A92-78C5-7A9D-6938-2876B031DC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138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A5FB64C-1C16-16CD-BE98-95E1C0911A4C}"/>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9199CDD3-35F1-BD76-EF02-35876211F8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C3FD7CE8-8EA3-4733-6CFC-2F62A9F362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9873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D78C6AA-B858-E7BA-E2B3-87594711373C}"/>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3CB88A23-1C87-57B9-A76D-254F22C56D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4B909C51-823F-F182-B6CE-3C89675372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8568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922590D-D607-49EA-AE7E-4EDC835C6E13}"/>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44622994-652F-79F7-41B7-4801DB72F5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3888A751-436C-5AC6-1F2B-61F13CC4CD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5994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564E592-776E-AA4E-94D6-247449791355}"/>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8C0E7466-3451-CF36-32D3-2795625C45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A957485-8BC9-39CE-9C5A-CAADC47E43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749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589CEFF-E5C6-91B8-4ED5-5104C4A7FD6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FE174929-E8A3-A84D-1B4F-F761F9C4B2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DC839F10-B525-9545-3EB3-D3D3EA5E8B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055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A4A9ABA-9F18-49AA-62A0-927C9063F0A1}"/>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E29A0BD6-9707-9F63-8640-7E5ABE39C5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9795F77-C33E-0A33-B4CF-75A0DF4AC3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7641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CAD1665-E2C1-B869-54B4-E843AA38E84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EA31D40B-21BD-8B38-D7AE-EB14424E75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69C9D24F-F48C-DCC0-0840-8A20BA5BFB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806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97E9F4F-44BE-0FFF-0028-95ABD2DB1B4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9681CAFD-B2C4-1446-2DCD-597058CBF0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53C19EC1-824E-6331-53F8-583B70A949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25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33A240C-B581-F9B5-792D-C69E8CC8ABE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858FB92-9F30-6BA0-1F07-657FAA5D7E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57F2AE5D-AB57-D7CD-3E93-DEAEAD2457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2948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127DF04F-3999-0054-22D7-707277C9D59B}"/>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13CAB0A6-C68F-FD4B-6AAE-61FFC4152F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9CEA392C-847B-7E2C-08CD-E89C21412C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151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78D7FD6-7CA5-699F-A6FE-DE12AEE57766}"/>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431A2D30-BBD9-C33D-893C-82908AE534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42BDA6BD-3533-FCC5-5821-CF05309859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622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BA827E6-CED0-338A-38B5-527603047CEB}"/>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0B0AA062-9B7F-C714-C818-526245177A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C0E3BCF4-56C7-DB1A-9A8A-C2506DFE0A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6961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7022B63-5985-2D1B-1E0A-36E14AA3B1A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0C82EFBC-21D4-3DBE-542E-5F6E25DA35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49D5BCC6-6EAB-AD03-CB1C-72CB7C29DD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4612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9D825CA-39C1-9AB7-F481-9376808A63D4}"/>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626D0517-1AF1-A89C-4E7B-E861D41390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4C419B7-476A-4782-37F6-41E16E113D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471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70413AE-170F-297D-D3E6-FF6ED6C33770}"/>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9526377B-9453-96A6-B740-7766204004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814A931E-AC19-729E-CF4B-A58E20FF82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961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85B19D2-F2BC-B637-48DC-DE3A7FDA826F}"/>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F4503C08-272A-79BD-05A5-1CCE6A3741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5F23BDDC-0340-5CBC-7B1C-CB7459B0B3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9307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19BCE77D-5492-ADF3-F86F-EDF23D2DA9AB}"/>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E9F0B95B-4CB7-A809-78EE-FE9BCF6F40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72CB654E-F6AE-8E31-6464-0FC2A9AE9A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1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40302012-75A9-A014-4209-28BA57D9D378}"/>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5D4BF789-5042-3D92-0376-69AA14A3C8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0A834B63-CC18-BDE9-0936-C28D8319C8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45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277AE03-F1B1-4A12-ECD6-B418192D147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786F6D5B-7FA2-4C36-BAFA-AAD72DACA9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1E6A7828-69E6-7744-9B16-B6D7F25494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45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FE07292-B74A-F7E9-DBFC-AF9BF4851B9F}"/>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EDB3EA0C-EAB4-7757-14A3-306FDA2A57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2661ACCF-154A-0EE7-5752-EFEAC0F410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66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4C117D8-2A4E-C3CB-ACD7-6AB3B1A69CC6}"/>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FD2B621B-253E-3E98-6926-3B34536E93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CA51CFE-E4FA-DFF9-25DC-EF046E3E74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091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p:cNvPicPr preferRelativeResize="0"/>
          <p:nvPr/>
        </p:nvPicPr>
        <p:blipFill>
          <a:blip r:embed="rId4">
            <a:alphaModFix/>
          </a:blip>
          <a:stretch>
            <a:fillRect/>
          </a:stretch>
        </p:blipFill>
        <p:spPr>
          <a:xfrm>
            <a:off x="1165599" y="3324900"/>
            <a:ext cx="5426151" cy="739625"/>
          </a:xfrm>
          <a:prstGeom prst="rect">
            <a:avLst/>
          </a:prstGeom>
          <a:noFill/>
          <a:ln>
            <a:noFill/>
          </a:ln>
        </p:spPr>
      </p:pic>
      <p:pic>
        <p:nvPicPr>
          <p:cNvPr id="56" name="Google Shape;56;p13" title="REFORMA-TRIBUTARIA---LOGO-ATUALIZADA-01.png"/>
          <p:cNvPicPr preferRelativeResize="0"/>
          <p:nvPr/>
        </p:nvPicPr>
        <p:blipFill>
          <a:blip r:embed="rId5">
            <a:alphaModFix/>
          </a:blip>
          <a:stretch>
            <a:fillRect/>
          </a:stretch>
        </p:blipFill>
        <p:spPr>
          <a:xfrm>
            <a:off x="204725" y="685113"/>
            <a:ext cx="7048500" cy="3038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alpha val="12000"/>
          </a:schemeClr>
        </a:solidFill>
        <a:effectLst/>
      </p:bgPr>
    </p:bg>
    <p:spTree>
      <p:nvGrpSpPr>
        <p:cNvPr id="1" name="Shape 60">
          <a:extLst>
            <a:ext uri="{FF2B5EF4-FFF2-40B4-BE49-F238E27FC236}">
              <a16:creationId xmlns:a16="http://schemas.microsoft.com/office/drawing/2014/main" id="{36060BDD-84FF-A3A6-1712-A86F5F93E1C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834446D4-5E6A-213E-5685-D2AE87732236}"/>
              </a:ext>
            </a:extLst>
          </p:cNvPr>
          <p:cNvPicPr preferRelativeResize="0">
            <a:picLocks noGrp="1" noRot="1" noMove="1" noResize="1" noEditPoints="1" noAdjustHandles="1" noChangeArrowheads="1" noChangeShapeType="1" noCrop="1"/>
          </p:cNvPicPr>
          <p:nvPr/>
        </p:nvPicPr>
        <p:blipFill>
          <a:blip r:embed="rId3">
            <a:alphaModFix/>
          </a:blip>
          <a:stretch>
            <a:fillRect/>
          </a:stretch>
        </p:blipFill>
        <p:spPr>
          <a:xfrm>
            <a:off x="0" y="0"/>
            <a:ext cx="9143990" cy="5143500"/>
          </a:xfrm>
          <a:prstGeom prst="rect">
            <a:avLst/>
          </a:prstGeom>
          <a:noFill/>
          <a:ln>
            <a:noFill/>
          </a:ln>
        </p:spPr>
      </p:pic>
      <p:sp>
        <p:nvSpPr>
          <p:cNvPr id="3" name="Freeform 3">
            <a:extLst>
              <a:ext uri="{FF2B5EF4-FFF2-40B4-BE49-F238E27FC236}">
                <a16:creationId xmlns:a16="http://schemas.microsoft.com/office/drawing/2014/main" id="{557F93C9-6772-C1A7-59CC-5E07F716F612}"/>
              </a:ext>
            </a:extLst>
          </p:cNvPr>
          <p:cNvSpPr/>
          <p:nvPr/>
        </p:nvSpPr>
        <p:spPr>
          <a:xfrm>
            <a:off x="10" y="411925"/>
            <a:ext cx="9143990" cy="3686175"/>
          </a:xfrm>
          <a:custGeom>
            <a:avLst/>
            <a:gdLst/>
            <a:ahLst/>
            <a:cxnLst/>
            <a:rect l="l" t="t" r="r" b="b"/>
            <a:pathLst>
              <a:path w="22952075" h="7624699">
                <a:moveTo>
                  <a:pt x="0" y="0"/>
                </a:moveTo>
                <a:lnTo>
                  <a:pt x="22952075" y="0"/>
                </a:lnTo>
                <a:lnTo>
                  <a:pt x="22952075" y="7624699"/>
                </a:lnTo>
                <a:lnTo>
                  <a:pt x="0" y="7624699"/>
                </a:lnTo>
                <a:close/>
              </a:path>
            </a:pathLst>
          </a:custGeom>
          <a:blipFill dpi="0" rotWithShape="1">
            <a:blip r:embed="rId4">
              <a:alphaModFix amt="88000"/>
            </a:blip>
            <a:srcRect/>
            <a:stretch>
              <a:fillRect t="-34451" b="-34451"/>
            </a:stretch>
          </a:blipFill>
        </p:spPr>
        <p:txBody>
          <a:bodyPr/>
          <a:lstStyle/>
          <a:p>
            <a:endParaRPr lang="pt-BR"/>
          </a:p>
        </p:txBody>
      </p:sp>
      <p:sp>
        <p:nvSpPr>
          <p:cNvPr id="4" name="CaixaDeTexto 3">
            <a:extLst>
              <a:ext uri="{FF2B5EF4-FFF2-40B4-BE49-F238E27FC236}">
                <a16:creationId xmlns:a16="http://schemas.microsoft.com/office/drawing/2014/main" id="{B4A9E786-350B-DCFA-3B01-E89BC59534A0}"/>
              </a:ext>
            </a:extLst>
          </p:cNvPr>
          <p:cNvSpPr txBox="1"/>
          <p:nvPr/>
        </p:nvSpPr>
        <p:spPr>
          <a:xfrm>
            <a:off x="2163536" y="4118882"/>
            <a:ext cx="4816929" cy="769441"/>
          </a:xfrm>
          <a:prstGeom prst="rect">
            <a:avLst/>
          </a:prstGeom>
          <a:noFill/>
        </p:spPr>
        <p:txBody>
          <a:bodyPr wrap="square" rtlCol="0">
            <a:spAutoFit/>
          </a:bodyPr>
          <a:lstStyle/>
          <a:p>
            <a:r>
              <a:rPr lang="pt-BR" sz="4400" b="1" dirty="0">
                <a:latin typeface="Montserrat" panose="00000500000000000000" pitchFamily="2" charset="0"/>
              </a:rPr>
              <a:t>EC nº 132/2023</a:t>
            </a:r>
          </a:p>
        </p:txBody>
      </p:sp>
    </p:spTree>
    <p:extLst>
      <p:ext uri="{BB962C8B-B14F-4D97-AF65-F5344CB8AC3E}">
        <p14:creationId xmlns:p14="http://schemas.microsoft.com/office/powerpoint/2010/main" val="989556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6670F64-B7FD-10CE-7D80-ECB054BF23F3}"/>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AA700B08-3A47-7B06-D673-1E54327498CA}"/>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6" name="CaixaDeTexto 5">
            <a:extLst>
              <a:ext uri="{FF2B5EF4-FFF2-40B4-BE49-F238E27FC236}">
                <a16:creationId xmlns:a16="http://schemas.microsoft.com/office/drawing/2014/main" id="{38C07B52-B730-E3A4-85B1-8584F70968EB}"/>
              </a:ext>
            </a:extLst>
          </p:cNvPr>
          <p:cNvSpPr txBox="1"/>
          <p:nvPr/>
        </p:nvSpPr>
        <p:spPr>
          <a:xfrm>
            <a:off x="1030884" y="638390"/>
            <a:ext cx="7082222" cy="3176254"/>
          </a:xfrm>
          <a:prstGeom prst="rect">
            <a:avLst/>
          </a:prstGeom>
          <a:noFill/>
        </p:spPr>
        <p:txBody>
          <a:bodyPr wrap="square" rtlCol="0">
            <a:spAutoFit/>
          </a:bodyPr>
          <a:lstStyle/>
          <a:p>
            <a:pPr algn="l"/>
            <a:r>
              <a:rPr lang="pt-BR" sz="2400" b="1" i="0" u="none" strike="noStrike" baseline="0" dirty="0">
                <a:solidFill>
                  <a:srgbClr val="FF6C00"/>
                </a:solidFill>
                <a:latin typeface="Montserrat" panose="00000500000000000000" pitchFamily="2" charset="0"/>
              </a:rPr>
              <a:t>EC 132/2023</a:t>
            </a:r>
          </a:p>
          <a:p>
            <a:pPr algn="l"/>
            <a:endParaRPr lang="pt-BR" sz="1800" dirty="0">
              <a:latin typeface="Montserrat" panose="00000500000000000000" pitchFamily="2" charset="0"/>
            </a:endParaRPr>
          </a:p>
          <a:p>
            <a:pPr algn="l"/>
            <a:endParaRPr lang="pt-BR" sz="1800" b="0" i="0" u="none" strike="noStrike" baseline="0" dirty="0">
              <a:solidFill>
                <a:srgbClr val="000000"/>
              </a:solidFill>
              <a:latin typeface="Montserrat" panose="00000500000000000000" pitchFamily="2" charset="0"/>
            </a:endParaRPr>
          </a:p>
          <a:p>
            <a:pPr algn="just">
              <a:lnSpc>
                <a:spcPct val="120000"/>
              </a:lnSpc>
            </a:pPr>
            <a:r>
              <a:rPr lang="pt-BR" sz="1800" b="1" i="0" u="none" strike="noStrike" baseline="0" dirty="0">
                <a:solidFill>
                  <a:schemeClr val="tx1"/>
                </a:solidFill>
                <a:latin typeface="Montserrat" panose="00000500000000000000" pitchFamily="2" charset="0"/>
              </a:rPr>
              <a:t>Art. 156-A. </a:t>
            </a:r>
            <a:r>
              <a:rPr lang="pt-BR" sz="1800" b="0" i="0" dirty="0">
                <a:solidFill>
                  <a:schemeClr val="tx1"/>
                </a:solidFill>
                <a:effectLst/>
                <a:latin typeface="Montserrat" panose="00000500000000000000" pitchFamily="2" charset="0"/>
              </a:rPr>
              <a:t>Lei complementar instituirá imposto sobre bens e serviços de competência compartilhada entre Estados, Distrito Federal e Municípios.</a:t>
            </a:r>
          </a:p>
          <a:p>
            <a:pPr algn="just">
              <a:lnSpc>
                <a:spcPct val="120000"/>
              </a:lnSpc>
            </a:pPr>
            <a:endParaRPr lang="pt-BR" sz="1800" b="0" i="0" dirty="0">
              <a:solidFill>
                <a:schemeClr val="tx1"/>
              </a:solidFill>
              <a:effectLst/>
              <a:latin typeface="Montserrat" panose="00000500000000000000" pitchFamily="2" charset="0"/>
            </a:endParaRPr>
          </a:p>
          <a:p>
            <a:pPr algn="just"/>
            <a:r>
              <a:rPr lang="pt-BR" sz="1800" b="0" i="0" dirty="0">
                <a:solidFill>
                  <a:schemeClr val="tx1"/>
                </a:solidFill>
                <a:effectLst/>
                <a:latin typeface="Montserrat" panose="00000500000000000000" pitchFamily="2" charset="0"/>
              </a:rPr>
              <a:t>§ 1º O imposto previsto no</a:t>
            </a:r>
            <a:r>
              <a:rPr lang="pt-BR" sz="1800" b="1" i="0" dirty="0">
                <a:solidFill>
                  <a:schemeClr val="tx1"/>
                </a:solidFill>
                <a:effectLst/>
                <a:latin typeface="Montserrat" panose="00000500000000000000" pitchFamily="2" charset="0"/>
              </a:rPr>
              <a:t> caput </a:t>
            </a:r>
            <a:r>
              <a:rPr lang="pt-BR" sz="1800" b="0" i="0" dirty="0">
                <a:solidFill>
                  <a:schemeClr val="tx1"/>
                </a:solidFill>
                <a:effectLst/>
                <a:latin typeface="Montserrat" panose="00000500000000000000" pitchFamily="2" charset="0"/>
              </a:rPr>
              <a:t>será informado pelo princípio da neutralidade e atenderá ao seguinte:</a:t>
            </a:r>
          </a:p>
          <a:p>
            <a:pPr algn="just"/>
            <a:endParaRPr lang="pt-BR" sz="1800" b="0" i="0" dirty="0">
              <a:solidFill>
                <a:schemeClr val="tx1"/>
              </a:solidFill>
              <a:effectLst/>
              <a:latin typeface="Montserrat" panose="00000500000000000000" pitchFamily="2" charset="0"/>
            </a:endParaRPr>
          </a:p>
        </p:txBody>
      </p:sp>
      <p:cxnSp>
        <p:nvCxnSpPr>
          <p:cNvPr id="10" name="Conector reto 9">
            <a:extLst>
              <a:ext uri="{FF2B5EF4-FFF2-40B4-BE49-F238E27FC236}">
                <a16:creationId xmlns:a16="http://schemas.microsoft.com/office/drawing/2014/main" id="{BDCF71D2-5E51-AA16-9799-ACBDAA0DC319}"/>
              </a:ext>
            </a:extLst>
          </p:cNvPr>
          <p:cNvCxnSpPr/>
          <p:nvPr/>
        </p:nvCxnSpPr>
        <p:spPr>
          <a:xfrm>
            <a:off x="1160167" y="119969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tângulo: Cantos Arredondados 2">
            <a:extLst>
              <a:ext uri="{FF2B5EF4-FFF2-40B4-BE49-F238E27FC236}">
                <a16:creationId xmlns:a16="http://schemas.microsoft.com/office/drawing/2014/main" id="{A7C1C748-3E06-39E3-0BBC-DA96D4D9129C}"/>
              </a:ext>
            </a:extLst>
          </p:cNvPr>
          <p:cNvSpPr/>
          <p:nvPr/>
        </p:nvSpPr>
        <p:spPr>
          <a:xfrm>
            <a:off x="1805208" y="4056357"/>
            <a:ext cx="5619565" cy="639192"/>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Imposto sobre Bens e Serviços</a:t>
            </a:r>
          </a:p>
        </p:txBody>
      </p:sp>
    </p:spTree>
    <p:extLst>
      <p:ext uri="{BB962C8B-B14F-4D97-AF65-F5344CB8AC3E}">
        <p14:creationId xmlns:p14="http://schemas.microsoft.com/office/powerpoint/2010/main" val="415153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3C741CC7-51CC-ADAD-3B20-8445383C8549}"/>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F96EB10E-A1D5-E939-8593-1D20C80D9B5A}"/>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CaixaDeTexto 1">
            <a:extLst>
              <a:ext uri="{FF2B5EF4-FFF2-40B4-BE49-F238E27FC236}">
                <a16:creationId xmlns:a16="http://schemas.microsoft.com/office/drawing/2014/main" id="{62661845-0A14-CACE-4023-ADF8F612EC3C}"/>
              </a:ext>
            </a:extLst>
          </p:cNvPr>
          <p:cNvSpPr txBox="1"/>
          <p:nvPr/>
        </p:nvSpPr>
        <p:spPr>
          <a:xfrm>
            <a:off x="1261241" y="439447"/>
            <a:ext cx="6621517" cy="3970318"/>
          </a:xfrm>
          <a:prstGeom prst="rect">
            <a:avLst/>
          </a:prstGeom>
          <a:noFill/>
        </p:spPr>
        <p:txBody>
          <a:bodyPr wrap="square" rtlCol="0">
            <a:spAutoFit/>
          </a:bodyPr>
          <a:lstStyle/>
          <a:p>
            <a:pPr algn="just"/>
            <a:r>
              <a:rPr lang="pt-BR" sz="1800" b="1" i="0" dirty="0">
                <a:solidFill>
                  <a:srgbClr val="162937"/>
                </a:solidFill>
                <a:effectLst/>
                <a:latin typeface="Montserrat" panose="00000500000000000000" pitchFamily="2" charset="0"/>
              </a:rPr>
              <a:t>I</a:t>
            </a:r>
            <a:r>
              <a:rPr lang="pt-BR" sz="1800" b="0" i="0" dirty="0">
                <a:solidFill>
                  <a:srgbClr val="162937"/>
                </a:solidFill>
                <a:effectLst/>
                <a:latin typeface="Montserrat" panose="00000500000000000000" pitchFamily="2" charset="0"/>
              </a:rPr>
              <a:t> - incidirá sobre operações com bens materiais ou imateriais, inclusive direitos, ou com serviços;</a:t>
            </a:r>
          </a:p>
          <a:p>
            <a:pPr algn="just"/>
            <a:endParaRPr lang="pt-BR" sz="1800" b="0" i="0" dirty="0">
              <a:solidFill>
                <a:srgbClr val="162937"/>
              </a:solidFill>
              <a:effectLst/>
              <a:latin typeface="Montserrat" panose="00000500000000000000" pitchFamily="2" charset="0"/>
            </a:endParaRPr>
          </a:p>
          <a:p>
            <a:pPr algn="just"/>
            <a:r>
              <a:rPr lang="pt-BR" sz="1800" b="1" i="0" dirty="0">
                <a:solidFill>
                  <a:srgbClr val="162937"/>
                </a:solidFill>
                <a:effectLst/>
                <a:latin typeface="Montserrat" panose="00000500000000000000" pitchFamily="2" charset="0"/>
              </a:rPr>
              <a:t>II</a:t>
            </a:r>
            <a:r>
              <a:rPr lang="pt-BR" sz="1800" b="0" i="0" dirty="0">
                <a:solidFill>
                  <a:srgbClr val="162937"/>
                </a:solidFill>
                <a:effectLst/>
                <a:latin typeface="Montserrat" panose="00000500000000000000" pitchFamily="2" charset="0"/>
              </a:rPr>
              <a:t> - incidirá também sobre a importação de bens materiais ou imateriais, inclusive direitos, ou de serviços realizada por pessoa física ou jurídica, ainda que não seja sujeito passivo habitual do imposto, qualquer que seja a sua finalidade;</a:t>
            </a:r>
          </a:p>
          <a:p>
            <a:pPr algn="just"/>
            <a:endParaRPr lang="pt-BR" sz="1800" b="0" i="0" dirty="0">
              <a:solidFill>
                <a:srgbClr val="162937"/>
              </a:solidFill>
              <a:effectLst/>
              <a:latin typeface="Montserrat" panose="00000500000000000000" pitchFamily="2" charset="0"/>
            </a:endParaRPr>
          </a:p>
          <a:p>
            <a:pPr algn="just"/>
            <a:r>
              <a:rPr lang="pt-BR" sz="1800" b="1" i="0" dirty="0">
                <a:solidFill>
                  <a:srgbClr val="162937"/>
                </a:solidFill>
                <a:effectLst/>
                <a:latin typeface="Montserrat" panose="00000500000000000000" pitchFamily="2" charset="0"/>
              </a:rPr>
              <a:t>III</a:t>
            </a:r>
            <a:r>
              <a:rPr lang="pt-BR" sz="1800" b="0" i="0" dirty="0">
                <a:solidFill>
                  <a:srgbClr val="162937"/>
                </a:solidFill>
                <a:effectLst/>
                <a:latin typeface="Montserrat" panose="00000500000000000000" pitchFamily="2" charset="0"/>
              </a:rPr>
              <a:t> - não incidirá sobre as exportações, assegurados ao exportador a manutenção e o aproveitamento dos créditos relativos às operações nas quais seja adquirente de bem material ou imaterial, inclusive direitos, ou serviço, observado o disposto no § 5º, III;</a:t>
            </a:r>
          </a:p>
        </p:txBody>
      </p:sp>
    </p:spTree>
    <p:extLst>
      <p:ext uri="{BB962C8B-B14F-4D97-AF65-F5344CB8AC3E}">
        <p14:creationId xmlns:p14="http://schemas.microsoft.com/office/powerpoint/2010/main" val="94246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B4E3BEA3-10AB-AEDA-6AFD-D28A29677A53}"/>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325B7FB-F880-5569-D301-E60005295EB0}"/>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CaixaDeTexto 1">
            <a:extLst>
              <a:ext uri="{FF2B5EF4-FFF2-40B4-BE49-F238E27FC236}">
                <a16:creationId xmlns:a16="http://schemas.microsoft.com/office/drawing/2014/main" id="{45A07022-4D97-1476-D78A-86E22EE51D45}"/>
              </a:ext>
            </a:extLst>
          </p:cNvPr>
          <p:cNvSpPr txBox="1"/>
          <p:nvPr/>
        </p:nvSpPr>
        <p:spPr>
          <a:xfrm>
            <a:off x="1250731" y="439447"/>
            <a:ext cx="6621517" cy="3970318"/>
          </a:xfrm>
          <a:prstGeom prst="rect">
            <a:avLst/>
          </a:prstGeom>
          <a:noFill/>
        </p:spPr>
        <p:txBody>
          <a:bodyPr wrap="square" rtlCol="0">
            <a:spAutoFit/>
          </a:bodyPr>
          <a:lstStyle/>
          <a:p>
            <a:pPr algn="just"/>
            <a:r>
              <a:rPr lang="pt-BR" sz="1800" b="1" i="0" dirty="0">
                <a:solidFill>
                  <a:srgbClr val="162937"/>
                </a:solidFill>
                <a:effectLst/>
                <a:latin typeface="Montserrat" panose="00000500000000000000" pitchFamily="2" charset="0"/>
              </a:rPr>
              <a:t>IV</a:t>
            </a:r>
            <a:r>
              <a:rPr lang="pt-BR" sz="1800" i="0" dirty="0">
                <a:solidFill>
                  <a:srgbClr val="162937"/>
                </a:solidFill>
                <a:effectLst/>
                <a:latin typeface="Montserrat" panose="00000500000000000000" pitchFamily="2" charset="0"/>
              </a:rPr>
              <a:t> - terá legislação única e uniforme em todo o território nacional, ressalvado o disposto no inciso V;</a:t>
            </a:r>
          </a:p>
          <a:p>
            <a:pPr algn="just"/>
            <a:endParaRPr lang="pt-BR" sz="1800" i="0" dirty="0">
              <a:solidFill>
                <a:srgbClr val="162937"/>
              </a:solidFill>
              <a:effectLst/>
              <a:latin typeface="Montserrat" panose="00000500000000000000" pitchFamily="2" charset="0"/>
            </a:endParaRPr>
          </a:p>
          <a:p>
            <a:pPr algn="just"/>
            <a:r>
              <a:rPr lang="pt-BR" sz="1800" b="1" i="0" dirty="0">
                <a:solidFill>
                  <a:srgbClr val="162937"/>
                </a:solidFill>
                <a:effectLst/>
                <a:latin typeface="Montserrat" panose="00000500000000000000" pitchFamily="2" charset="0"/>
              </a:rPr>
              <a:t>V</a:t>
            </a:r>
            <a:r>
              <a:rPr lang="pt-BR" sz="1800" i="0" dirty="0">
                <a:solidFill>
                  <a:srgbClr val="162937"/>
                </a:solidFill>
                <a:effectLst/>
                <a:latin typeface="Montserrat" panose="00000500000000000000" pitchFamily="2" charset="0"/>
              </a:rPr>
              <a:t> - cada ente federativo fixará sua alíquota própria por lei específica;</a:t>
            </a:r>
          </a:p>
          <a:p>
            <a:pPr algn="just"/>
            <a:endParaRPr lang="pt-BR" sz="1800" i="0" dirty="0">
              <a:solidFill>
                <a:srgbClr val="162937"/>
              </a:solidFill>
              <a:effectLst/>
              <a:latin typeface="Montserrat" panose="00000500000000000000" pitchFamily="2" charset="0"/>
            </a:endParaRPr>
          </a:p>
          <a:p>
            <a:pPr algn="just"/>
            <a:r>
              <a:rPr lang="pt-BR" sz="1800" b="1" i="0" dirty="0">
                <a:solidFill>
                  <a:srgbClr val="162937"/>
                </a:solidFill>
                <a:effectLst/>
                <a:latin typeface="Montserrat" panose="00000500000000000000" pitchFamily="2" charset="0"/>
              </a:rPr>
              <a:t>VI</a:t>
            </a:r>
            <a:r>
              <a:rPr lang="pt-BR" sz="1800" i="0" dirty="0">
                <a:solidFill>
                  <a:srgbClr val="162937"/>
                </a:solidFill>
                <a:effectLst/>
                <a:latin typeface="Montserrat" panose="00000500000000000000" pitchFamily="2" charset="0"/>
              </a:rPr>
              <a:t> - a alíquota fixada pelo ente federativo na forma do inciso V será a mesma para todas as operações com bens materiais ou imateriais, inclusive direitos, ou com serviços, ressalvadas as hipóteses previstas nesta Constituição;</a:t>
            </a:r>
          </a:p>
          <a:p>
            <a:pPr algn="just"/>
            <a:endParaRPr lang="pt-BR" sz="1800" i="0" dirty="0">
              <a:solidFill>
                <a:srgbClr val="162937"/>
              </a:solidFill>
              <a:effectLst/>
              <a:latin typeface="Montserrat" panose="00000500000000000000" pitchFamily="2" charset="0"/>
            </a:endParaRPr>
          </a:p>
          <a:p>
            <a:pPr algn="just"/>
            <a:r>
              <a:rPr lang="pt-BR" sz="1800" b="1" i="0" dirty="0">
                <a:solidFill>
                  <a:srgbClr val="162937"/>
                </a:solidFill>
                <a:effectLst/>
                <a:latin typeface="Montserrat" panose="00000500000000000000" pitchFamily="2" charset="0"/>
              </a:rPr>
              <a:t>VII</a:t>
            </a:r>
            <a:r>
              <a:rPr lang="pt-BR" sz="1800" i="0" dirty="0">
                <a:solidFill>
                  <a:srgbClr val="162937"/>
                </a:solidFill>
                <a:effectLst/>
                <a:latin typeface="Montserrat" panose="00000500000000000000" pitchFamily="2" charset="0"/>
              </a:rPr>
              <a:t> - será cobrado pelo somatório das alíquotas do Estado e do Município de destino da operação;</a:t>
            </a:r>
          </a:p>
        </p:txBody>
      </p:sp>
    </p:spTree>
    <p:extLst>
      <p:ext uri="{BB962C8B-B14F-4D97-AF65-F5344CB8AC3E}">
        <p14:creationId xmlns:p14="http://schemas.microsoft.com/office/powerpoint/2010/main" val="1977838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7D5982C-89DF-1D8C-A960-A3EE8DA972A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67B64A7-9441-B889-738F-3C9A00B981A7}"/>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CaixaDeTexto 1">
            <a:extLst>
              <a:ext uri="{FF2B5EF4-FFF2-40B4-BE49-F238E27FC236}">
                <a16:creationId xmlns:a16="http://schemas.microsoft.com/office/drawing/2014/main" id="{05951D05-B5A2-7CC2-F180-798A90103A59}"/>
              </a:ext>
            </a:extLst>
          </p:cNvPr>
          <p:cNvSpPr txBox="1"/>
          <p:nvPr/>
        </p:nvSpPr>
        <p:spPr>
          <a:xfrm>
            <a:off x="1250731" y="439447"/>
            <a:ext cx="6621517" cy="3970318"/>
          </a:xfrm>
          <a:prstGeom prst="rect">
            <a:avLst/>
          </a:prstGeom>
          <a:noFill/>
        </p:spPr>
        <p:txBody>
          <a:bodyPr wrap="square" rtlCol="0">
            <a:spAutoFit/>
          </a:bodyPr>
          <a:lstStyle/>
          <a:p>
            <a:pPr algn="just"/>
            <a:r>
              <a:rPr lang="pt-BR" sz="1800" b="1" i="0" dirty="0">
                <a:solidFill>
                  <a:srgbClr val="162937"/>
                </a:solidFill>
                <a:effectLst/>
                <a:latin typeface="Montserrat" panose="00000500000000000000" pitchFamily="2" charset="0"/>
              </a:rPr>
              <a:t>VIII</a:t>
            </a:r>
            <a:r>
              <a:rPr lang="pt-BR" sz="1800" b="0" i="0" dirty="0">
                <a:solidFill>
                  <a:srgbClr val="162937"/>
                </a:solidFill>
                <a:effectLst/>
                <a:latin typeface="Montserrat" panose="00000500000000000000" pitchFamily="2" charset="0"/>
              </a:rPr>
              <a:t> - será não cumulativo, compensando-se o imposto devido pelo contribuinte com o montante cobrado sobre todas as operações nas quais seja adquirente de bem material ou imaterial, inclusive direito, ou de serviço, excetuadas exclusivamente as consideradas de uso ou consumo pessoal especificadas em lei complementar e as hipóteses previstas nesta Constituição;</a:t>
            </a:r>
          </a:p>
          <a:p>
            <a:pPr algn="just"/>
            <a:endParaRPr lang="pt-BR" sz="1800" b="0" i="0" dirty="0">
              <a:solidFill>
                <a:srgbClr val="162937"/>
              </a:solidFill>
              <a:effectLst/>
              <a:latin typeface="Montserrat" panose="00000500000000000000" pitchFamily="2" charset="0"/>
            </a:endParaRPr>
          </a:p>
          <a:p>
            <a:pPr algn="just"/>
            <a:r>
              <a:rPr lang="pt-BR" sz="1800" b="1" i="0" dirty="0">
                <a:solidFill>
                  <a:srgbClr val="162937"/>
                </a:solidFill>
                <a:effectLst/>
                <a:latin typeface="Montserrat" panose="00000500000000000000" pitchFamily="2" charset="0"/>
              </a:rPr>
              <a:t>IX</a:t>
            </a:r>
            <a:r>
              <a:rPr lang="pt-BR" sz="1800" b="0" i="0" dirty="0">
                <a:solidFill>
                  <a:srgbClr val="162937"/>
                </a:solidFill>
                <a:effectLst/>
                <a:latin typeface="Montserrat" panose="00000500000000000000" pitchFamily="2" charset="0"/>
              </a:rPr>
              <a:t> - não integrará sua própria base de cálculo nem a dos tributos previstos nos </a:t>
            </a:r>
            <a:r>
              <a:rPr lang="pt-BR" sz="1800" b="0" i="0" dirty="0" err="1">
                <a:solidFill>
                  <a:srgbClr val="162937"/>
                </a:solidFill>
                <a:effectLst/>
                <a:latin typeface="Montserrat" panose="00000500000000000000" pitchFamily="2" charset="0"/>
              </a:rPr>
              <a:t>arts</a:t>
            </a:r>
            <a:r>
              <a:rPr lang="pt-BR" sz="1800" b="0" i="0" dirty="0">
                <a:solidFill>
                  <a:srgbClr val="162937"/>
                </a:solidFill>
                <a:effectLst/>
                <a:latin typeface="Montserrat" panose="00000500000000000000" pitchFamily="2" charset="0"/>
              </a:rPr>
              <a:t>. 153, VIII, e 195, I, "b", IV e V, e da contribuição para o Programa de Integração Social de que trata o art. 239;</a:t>
            </a:r>
          </a:p>
          <a:p>
            <a:pPr algn="just"/>
            <a:endParaRPr lang="pt-BR" sz="1800" b="0" i="0" dirty="0">
              <a:solidFill>
                <a:srgbClr val="162937"/>
              </a:solidFill>
              <a:effectLst/>
              <a:latin typeface="Montserrat" panose="00000500000000000000" pitchFamily="2" charset="0"/>
            </a:endParaRPr>
          </a:p>
        </p:txBody>
      </p:sp>
    </p:spTree>
    <p:extLst>
      <p:ext uri="{BB962C8B-B14F-4D97-AF65-F5344CB8AC3E}">
        <p14:creationId xmlns:p14="http://schemas.microsoft.com/office/powerpoint/2010/main" val="138175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40F52F0-EB2F-2517-0A90-2D85FD5C34F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AA4C90D4-2CB7-6EDB-C970-7A2FFD43408E}"/>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CaixaDeTexto 1">
            <a:extLst>
              <a:ext uri="{FF2B5EF4-FFF2-40B4-BE49-F238E27FC236}">
                <a16:creationId xmlns:a16="http://schemas.microsoft.com/office/drawing/2014/main" id="{A1F8909E-6C2A-D6C9-D357-3E7F91CE6B25}"/>
              </a:ext>
            </a:extLst>
          </p:cNvPr>
          <p:cNvSpPr txBox="1"/>
          <p:nvPr/>
        </p:nvSpPr>
        <p:spPr>
          <a:xfrm>
            <a:off x="1154098" y="252820"/>
            <a:ext cx="6622742" cy="4801314"/>
          </a:xfrm>
          <a:prstGeom prst="rect">
            <a:avLst/>
          </a:prstGeom>
          <a:noFill/>
        </p:spPr>
        <p:txBody>
          <a:bodyPr wrap="square" rtlCol="0">
            <a:spAutoFit/>
          </a:bodyPr>
          <a:lstStyle/>
          <a:p>
            <a:pPr algn="just"/>
            <a:r>
              <a:rPr lang="pt-BR" sz="1600" b="1" i="0" dirty="0">
                <a:solidFill>
                  <a:srgbClr val="162937"/>
                </a:solidFill>
                <a:effectLst/>
                <a:latin typeface="Montserrat" panose="00000500000000000000" pitchFamily="2" charset="0"/>
              </a:rPr>
              <a:t>X</a:t>
            </a:r>
            <a:r>
              <a:rPr lang="pt-BR" sz="1600" b="0" i="0" dirty="0">
                <a:solidFill>
                  <a:srgbClr val="162937"/>
                </a:solidFill>
                <a:effectLst/>
                <a:latin typeface="Montserrat" panose="00000500000000000000" pitchFamily="2" charset="0"/>
              </a:rPr>
              <a:t> - não será objeto de concessão de incentivos e benefícios financeiros ou fiscais relativos ao imposto ou de regimes específicos, diferenciados ou favorecidos de tributação, excetuadas as hipóteses previstas nesta Constituição;</a:t>
            </a:r>
          </a:p>
          <a:p>
            <a:pPr algn="just"/>
            <a:endParaRPr lang="pt-BR" sz="1600" b="0" i="0" dirty="0">
              <a:solidFill>
                <a:srgbClr val="162937"/>
              </a:solidFill>
              <a:effectLst/>
              <a:latin typeface="Montserrat" panose="00000500000000000000" pitchFamily="2" charset="0"/>
            </a:endParaRPr>
          </a:p>
          <a:p>
            <a:pPr algn="just"/>
            <a:r>
              <a:rPr lang="pt-BR" sz="1600" b="1" i="0" dirty="0">
                <a:solidFill>
                  <a:srgbClr val="162937"/>
                </a:solidFill>
                <a:effectLst/>
                <a:latin typeface="Montserrat" panose="00000500000000000000" pitchFamily="2" charset="0"/>
              </a:rPr>
              <a:t>XI</a:t>
            </a:r>
            <a:r>
              <a:rPr lang="pt-BR" sz="1600" b="0" i="0" dirty="0">
                <a:solidFill>
                  <a:srgbClr val="162937"/>
                </a:solidFill>
                <a:effectLst/>
                <a:latin typeface="Montserrat" panose="00000500000000000000" pitchFamily="2" charset="0"/>
              </a:rPr>
              <a:t> - não incidirá nas prestações de serviço de comunicação nas modalidades de radiodifusão sonora e de sons e imagens de recepção livre e gratuita;</a:t>
            </a:r>
          </a:p>
          <a:p>
            <a:pPr algn="just"/>
            <a:endParaRPr lang="pt-BR" sz="1600" dirty="0">
              <a:solidFill>
                <a:srgbClr val="162937"/>
              </a:solidFill>
              <a:latin typeface="Montserrat" panose="00000500000000000000" pitchFamily="2" charset="0"/>
            </a:endParaRPr>
          </a:p>
          <a:p>
            <a:pPr algn="just"/>
            <a:r>
              <a:rPr lang="pt-BR" sz="1600" b="1" i="0" dirty="0">
                <a:solidFill>
                  <a:srgbClr val="162937"/>
                </a:solidFill>
                <a:effectLst/>
                <a:latin typeface="Montserrat" panose="00000500000000000000" pitchFamily="2" charset="0"/>
              </a:rPr>
              <a:t>XII</a:t>
            </a:r>
            <a:r>
              <a:rPr lang="pt-BR" sz="1600" b="0" i="0" dirty="0">
                <a:solidFill>
                  <a:srgbClr val="162937"/>
                </a:solidFill>
                <a:effectLst/>
                <a:latin typeface="Montserrat" panose="00000500000000000000" pitchFamily="2" charset="0"/>
              </a:rPr>
              <a:t> - resolução do Senado Federal fixará alíquota de referência do imposto para cada esfera federativa, nos termos de lei complementar, que será aplicada se outra não houver sido estabelecida pelo próprio ente federativo;</a:t>
            </a:r>
          </a:p>
          <a:p>
            <a:pPr algn="just"/>
            <a:endParaRPr lang="pt-BR" sz="1600" b="0" i="0" dirty="0">
              <a:solidFill>
                <a:srgbClr val="162937"/>
              </a:solidFill>
              <a:effectLst/>
              <a:latin typeface="Montserrat" panose="00000500000000000000" pitchFamily="2" charset="0"/>
            </a:endParaRPr>
          </a:p>
          <a:p>
            <a:pPr algn="just"/>
            <a:r>
              <a:rPr lang="pt-BR" sz="1600" b="1" i="0" dirty="0">
                <a:solidFill>
                  <a:srgbClr val="162937"/>
                </a:solidFill>
                <a:effectLst/>
                <a:latin typeface="Montserrat" panose="00000500000000000000" pitchFamily="2" charset="0"/>
              </a:rPr>
              <a:t>XIII</a:t>
            </a:r>
            <a:r>
              <a:rPr lang="pt-BR" sz="1600" b="0" i="0" dirty="0">
                <a:solidFill>
                  <a:srgbClr val="162937"/>
                </a:solidFill>
                <a:effectLst/>
                <a:latin typeface="Montserrat" panose="00000500000000000000" pitchFamily="2" charset="0"/>
              </a:rPr>
              <a:t> - sempre que possível, terá seu valor informado, de forma específica, no respectivo documento fiscal.</a:t>
            </a:r>
          </a:p>
          <a:p>
            <a:pPr algn="just"/>
            <a:endParaRPr lang="pt-BR" sz="1800" b="0" i="0" dirty="0">
              <a:solidFill>
                <a:srgbClr val="162937"/>
              </a:solidFill>
              <a:effectLst/>
              <a:latin typeface="Montserrat" panose="00000500000000000000" pitchFamily="2" charset="0"/>
            </a:endParaRPr>
          </a:p>
          <a:p>
            <a:pPr algn="just"/>
            <a:endParaRPr lang="pt-BR" sz="1800" dirty="0">
              <a:solidFill>
                <a:srgbClr val="162937"/>
              </a:solidFill>
              <a:latin typeface="Montserrat" panose="00000500000000000000" pitchFamily="2" charset="0"/>
            </a:endParaRPr>
          </a:p>
          <a:p>
            <a:pPr algn="just"/>
            <a:endParaRPr lang="pt-BR" sz="1400" b="0" i="0" dirty="0">
              <a:solidFill>
                <a:srgbClr val="162937"/>
              </a:solidFill>
              <a:effectLst/>
              <a:latin typeface="Arial" panose="020B0604020202020204" pitchFamily="34" charset="0"/>
            </a:endParaRPr>
          </a:p>
        </p:txBody>
      </p:sp>
    </p:spTree>
    <p:extLst>
      <p:ext uri="{BB962C8B-B14F-4D97-AF65-F5344CB8AC3E}">
        <p14:creationId xmlns:p14="http://schemas.microsoft.com/office/powerpoint/2010/main" val="4022897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02EF575D-34B0-0231-0CCA-7EDA7DE55CB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AE6C3CE8-DEF7-BC36-6989-3F045850635F}"/>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4" name="CaixaDeTexto 3">
            <a:extLst>
              <a:ext uri="{FF2B5EF4-FFF2-40B4-BE49-F238E27FC236}">
                <a16:creationId xmlns:a16="http://schemas.microsoft.com/office/drawing/2014/main" id="{C2E456BE-5C5D-087D-FF41-AAC7731FC02D}"/>
              </a:ext>
            </a:extLst>
          </p:cNvPr>
          <p:cNvSpPr txBox="1"/>
          <p:nvPr/>
        </p:nvSpPr>
        <p:spPr>
          <a:xfrm>
            <a:off x="1320550" y="1417588"/>
            <a:ext cx="6325340" cy="2308324"/>
          </a:xfrm>
          <a:prstGeom prst="rect">
            <a:avLst/>
          </a:prstGeom>
          <a:noFill/>
        </p:spPr>
        <p:txBody>
          <a:bodyPr wrap="square">
            <a:spAutoFit/>
          </a:bodyPr>
          <a:lstStyle/>
          <a:p>
            <a:r>
              <a:rPr lang="pt-BR" sz="1800" b="1" i="0" dirty="0">
                <a:solidFill>
                  <a:srgbClr val="000000"/>
                </a:solidFill>
                <a:effectLst/>
                <a:latin typeface="Montserrat" panose="00000500000000000000" pitchFamily="2" charset="0"/>
              </a:rPr>
              <a:t>Art. 153. </a:t>
            </a:r>
            <a:r>
              <a:rPr lang="pt-BR" sz="1800" b="0" i="0" dirty="0">
                <a:solidFill>
                  <a:srgbClr val="000000"/>
                </a:solidFill>
                <a:effectLst/>
                <a:latin typeface="Montserrat" panose="00000500000000000000" pitchFamily="2" charset="0"/>
              </a:rPr>
              <a:t>Compete à União instituir impostos sobre:</a:t>
            </a:r>
          </a:p>
          <a:p>
            <a:endParaRPr lang="pt-BR" sz="1800" dirty="0">
              <a:latin typeface="Montserrat" panose="00000500000000000000" pitchFamily="2" charset="0"/>
            </a:endParaRPr>
          </a:p>
          <a:p>
            <a:r>
              <a:rPr lang="pt-BR" sz="1800" dirty="0">
                <a:latin typeface="Montserrat" panose="00000500000000000000" pitchFamily="2" charset="0"/>
              </a:rPr>
              <a:t>(...)</a:t>
            </a:r>
          </a:p>
          <a:p>
            <a:endParaRPr lang="pt-BR" sz="1800" dirty="0">
              <a:latin typeface="Montserrat" panose="00000500000000000000" pitchFamily="2" charset="0"/>
            </a:endParaRPr>
          </a:p>
          <a:p>
            <a:pPr algn="just"/>
            <a:r>
              <a:rPr lang="pt-BR" sz="1800" b="1" i="0" dirty="0">
                <a:solidFill>
                  <a:srgbClr val="000000"/>
                </a:solidFill>
                <a:effectLst/>
                <a:latin typeface="Montserrat" panose="00000500000000000000" pitchFamily="2" charset="0"/>
              </a:rPr>
              <a:t>VIII - produção, extração, comercialização ou importação de bens e serviços prejudiciais à saúde ou ao meio ambiente, nos termos de lei complementar. </a:t>
            </a:r>
            <a:endParaRPr lang="pt-BR" sz="1800" b="1" dirty="0">
              <a:latin typeface="Montserrat" panose="00000500000000000000" pitchFamily="2" charset="0"/>
            </a:endParaRPr>
          </a:p>
        </p:txBody>
      </p:sp>
      <p:sp>
        <p:nvSpPr>
          <p:cNvPr id="6" name="CaixaDeTexto 5">
            <a:extLst>
              <a:ext uri="{FF2B5EF4-FFF2-40B4-BE49-F238E27FC236}">
                <a16:creationId xmlns:a16="http://schemas.microsoft.com/office/drawing/2014/main" id="{5FF89B4D-4161-F521-2EC0-F7063E5D8BFB}"/>
              </a:ext>
            </a:extLst>
          </p:cNvPr>
          <p:cNvSpPr txBox="1"/>
          <p:nvPr/>
        </p:nvSpPr>
        <p:spPr>
          <a:xfrm>
            <a:off x="1320550" y="560765"/>
            <a:ext cx="2168371" cy="461665"/>
          </a:xfrm>
          <a:prstGeom prst="rect">
            <a:avLst/>
          </a:prstGeom>
          <a:noFill/>
        </p:spPr>
        <p:txBody>
          <a:bodyPr wrap="square">
            <a:spAutoFit/>
          </a:bodyPr>
          <a:lstStyle/>
          <a:p>
            <a:pPr algn="l"/>
            <a:r>
              <a:rPr lang="pt-BR" sz="2400" b="1" i="0" u="none" strike="noStrike" baseline="0" dirty="0">
                <a:solidFill>
                  <a:srgbClr val="FF6C00"/>
                </a:solidFill>
                <a:latin typeface="Montserrat" panose="00000500000000000000" pitchFamily="2" charset="0"/>
              </a:rPr>
              <a:t>EC 132/2023</a:t>
            </a:r>
          </a:p>
        </p:txBody>
      </p:sp>
      <p:cxnSp>
        <p:nvCxnSpPr>
          <p:cNvPr id="7" name="Conector reto 6">
            <a:extLst>
              <a:ext uri="{FF2B5EF4-FFF2-40B4-BE49-F238E27FC236}">
                <a16:creationId xmlns:a16="http://schemas.microsoft.com/office/drawing/2014/main" id="{F78B0AE2-CDD0-0094-F992-E471735348EF}"/>
              </a:ext>
            </a:extLst>
          </p:cNvPr>
          <p:cNvCxnSpPr/>
          <p:nvPr/>
        </p:nvCxnSpPr>
        <p:spPr>
          <a:xfrm>
            <a:off x="1409330" y="1075412"/>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ângulo: Cantos Arredondados 7">
            <a:extLst>
              <a:ext uri="{FF2B5EF4-FFF2-40B4-BE49-F238E27FC236}">
                <a16:creationId xmlns:a16="http://schemas.microsoft.com/office/drawing/2014/main" id="{B81D2955-C260-6A0D-8752-3DE6E6AB94A1}"/>
              </a:ext>
            </a:extLst>
          </p:cNvPr>
          <p:cNvSpPr/>
          <p:nvPr/>
        </p:nvSpPr>
        <p:spPr>
          <a:xfrm>
            <a:off x="3160450" y="4083728"/>
            <a:ext cx="4128117" cy="639192"/>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solidFill>
                  <a:schemeClr val="tx1"/>
                </a:solidFill>
              </a:rPr>
              <a:t>Imposto Seletivo</a:t>
            </a:r>
          </a:p>
        </p:txBody>
      </p:sp>
    </p:spTree>
    <p:extLst>
      <p:ext uri="{BB962C8B-B14F-4D97-AF65-F5344CB8AC3E}">
        <p14:creationId xmlns:p14="http://schemas.microsoft.com/office/powerpoint/2010/main" val="3190856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6510464-17A5-3CD0-757A-5D587D49AF69}"/>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0FB34428-E71D-CF8C-7589-A3C435FE4582}"/>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4" name="CaixaDeTexto 3">
            <a:extLst>
              <a:ext uri="{FF2B5EF4-FFF2-40B4-BE49-F238E27FC236}">
                <a16:creationId xmlns:a16="http://schemas.microsoft.com/office/drawing/2014/main" id="{A5C7545A-FE55-33DA-8E8F-BE236EA9BEA2}"/>
              </a:ext>
            </a:extLst>
          </p:cNvPr>
          <p:cNvSpPr txBox="1"/>
          <p:nvPr/>
        </p:nvSpPr>
        <p:spPr>
          <a:xfrm>
            <a:off x="1320549" y="1283513"/>
            <a:ext cx="6492671" cy="2308324"/>
          </a:xfrm>
          <a:prstGeom prst="rect">
            <a:avLst/>
          </a:prstGeom>
          <a:noFill/>
        </p:spPr>
        <p:txBody>
          <a:bodyPr wrap="square">
            <a:spAutoFit/>
          </a:bodyPr>
          <a:lstStyle/>
          <a:p>
            <a:pPr algn="just"/>
            <a:r>
              <a:rPr lang="pt-BR" sz="1800" b="1" i="0" dirty="0">
                <a:solidFill>
                  <a:srgbClr val="000000"/>
                </a:solidFill>
                <a:effectLst/>
                <a:latin typeface="Montserrat" panose="00000500000000000000" pitchFamily="2" charset="0"/>
              </a:rPr>
              <a:t>Art. 195</a:t>
            </a:r>
            <a:r>
              <a:rPr lang="pt-BR" sz="1800" b="0" i="0" dirty="0">
                <a:solidFill>
                  <a:srgbClr val="000000"/>
                </a:solidFill>
                <a:effectLst/>
                <a:latin typeface="Montserrat" panose="00000500000000000000" pitchFamily="2" charset="0"/>
              </a:rPr>
              <a:t>. </a:t>
            </a:r>
            <a:r>
              <a:rPr lang="pt-BR" sz="1800" b="1" i="0" dirty="0">
                <a:solidFill>
                  <a:srgbClr val="000000"/>
                </a:solidFill>
                <a:effectLst/>
                <a:latin typeface="Montserrat" panose="00000500000000000000" pitchFamily="2" charset="0"/>
              </a:rPr>
              <a:t>A seguridade social será financiada </a:t>
            </a:r>
            <a:r>
              <a:rPr lang="pt-BR" sz="1800" b="0" i="0" dirty="0">
                <a:solidFill>
                  <a:srgbClr val="000000"/>
                </a:solidFill>
                <a:effectLst/>
                <a:latin typeface="Montserrat" panose="00000500000000000000" pitchFamily="2" charset="0"/>
              </a:rPr>
              <a:t>por toda a sociedade, de forma direta e indireta, nos termos da lei, mediante recursos provenientes dos orçamentos da União, dos Estados, do Distrito Federal e dos Municípios, e das seguintes </a:t>
            </a:r>
            <a:r>
              <a:rPr lang="pt-BR" sz="1800" b="1" i="0" dirty="0">
                <a:solidFill>
                  <a:srgbClr val="000000"/>
                </a:solidFill>
                <a:effectLst/>
                <a:latin typeface="Montserrat" panose="00000500000000000000" pitchFamily="2" charset="0"/>
              </a:rPr>
              <a:t>contribuições sociais</a:t>
            </a:r>
            <a:r>
              <a:rPr lang="pt-BR" sz="1800" b="0" i="0" dirty="0">
                <a:solidFill>
                  <a:srgbClr val="000000"/>
                </a:solidFill>
                <a:effectLst/>
                <a:latin typeface="Montserrat" panose="00000500000000000000" pitchFamily="2" charset="0"/>
              </a:rPr>
              <a:t>: </a:t>
            </a:r>
          </a:p>
          <a:p>
            <a:pPr algn="just"/>
            <a:endParaRPr lang="pt-BR" sz="1800" dirty="0">
              <a:latin typeface="Montserrat" panose="00000500000000000000" pitchFamily="2" charset="0"/>
            </a:endParaRPr>
          </a:p>
          <a:p>
            <a:pPr algn="just"/>
            <a:r>
              <a:rPr lang="pt-BR" sz="1800" b="1" i="0" dirty="0">
                <a:solidFill>
                  <a:srgbClr val="000000"/>
                </a:solidFill>
                <a:effectLst/>
                <a:latin typeface="Montserrat" panose="00000500000000000000" pitchFamily="2" charset="0"/>
              </a:rPr>
              <a:t>V - sobre bens e serviços, nos termos de lei complementar. </a:t>
            </a:r>
            <a:endParaRPr lang="pt-BR" sz="1800" b="1" dirty="0">
              <a:latin typeface="Montserrat" panose="00000500000000000000" pitchFamily="2" charset="0"/>
            </a:endParaRPr>
          </a:p>
        </p:txBody>
      </p:sp>
      <p:sp>
        <p:nvSpPr>
          <p:cNvPr id="6" name="CaixaDeTexto 5">
            <a:extLst>
              <a:ext uri="{FF2B5EF4-FFF2-40B4-BE49-F238E27FC236}">
                <a16:creationId xmlns:a16="http://schemas.microsoft.com/office/drawing/2014/main" id="{8735BB0C-442F-BFD0-62BC-9D6E0904128C}"/>
              </a:ext>
            </a:extLst>
          </p:cNvPr>
          <p:cNvSpPr txBox="1"/>
          <p:nvPr/>
        </p:nvSpPr>
        <p:spPr>
          <a:xfrm>
            <a:off x="1320550" y="560765"/>
            <a:ext cx="2168371" cy="461665"/>
          </a:xfrm>
          <a:prstGeom prst="rect">
            <a:avLst/>
          </a:prstGeom>
          <a:noFill/>
        </p:spPr>
        <p:txBody>
          <a:bodyPr wrap="square">
            <a:spAutoFit/>
          </a:bodyPr>
          <a:lstStyle/>
          <a:p>
            <a:pPr algn="l"/>
            <a:r>
              <a:rPr lang="pt-BR" sz="2400" b="1" i="0" u="none" strike="noStrike" baseline="0" dirty="0">
                <a:solidFill>
                  <a:srgbClr val="FF6C00"/>
                </a:solidFill>
                <a:latin typeface="Montserrat" panose="00000500000000000000" pitchFamily="2" charset="0"/>
              </a:rPr>
              <a:t>EC 132/2023</a:t>
            </a:r>
          </a:p>
        </p:txBody>
      </p:sp>
      <p:cxnSp>
        <p:nvCxnSpPr>
          <p:cNvPr id="7" name="Conector reto 6">
            <a:extLst>
              <a:ext uri="{FF2B5EF4-FFF2-40B4-BE49-F238E27FC236}">
                <a16:creationId xmlns:a16="http://schemas.microsoft.com/office/drawing/2014/main" id="{552B3A71-A1C5-BCAE-F5AF-BFA97B730F20}"/>
              </a:ext>
            </a:extLst>
          </p:cNvPr>
          <p:cNvCxnSpPr/>
          <p:nvPr/>
        </p:nvCxnSpPr>
        <p:spPr>
          <a:xfrm>
            <a:off x="1409330" y="1075412"/>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ângulo: Cantos Arredondados 7">
            <a:extLst>
              <a:ext uri="{FF2B5EF4-FFF2-40B4-BE49-F238E27FC236}">
                <a16:creationId xmlns:a16="http://schemas.microsoft.com/office/drawing/2014/main" id="{DDE75744-CB6A-D1AC-1812-D99B14A74C4B}"/>
              </a:ext>
            </a:extLst>
          </p:cNvPr>
          <p:cNvSpPr/>
          <p:nvPr/>
        </p:nvSpPr>
        <p:spPr>
          <a:xfrm>
            <a:off x="1779814" y="4083728"/>
            <a:ext cx="5968093" cy="639192"/>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rPr>
              <a:t>Contribuição sobre Bens e Serviços</a:t>
            </a:r>
          </a:p>
        </p:txBody>
      </p:sp>
    </p:spTree>
    <p:extLst>
      <p:ext uri="{BB962C8B-B14F-4D97-AF65-F5344CB8AC3E}">
        <p14:creationId xmlns:p14="http://schemas.microsoft.com/office/powerpoint/2010/main" val="3364630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72E7C57-0795-DE83-7332-3589EF6B041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45267A2-7C70-CFF3-484D-6EE58E8BD810}"/>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4" name="CaixaDeTexto 3">
            <a:extLst>
              <a:ext uri="{FF2B5EF4-FFF2-40B4-BE49-F238E27FC236}">
                <a16:creationId xmlns:a16="http://schemas.microsoft.com/office/drawing/2014/main" id="{0B11EC7C-F071-BCF0-241E-53485AFE73FC}"/>
              </a:ext>
            </a:extLst>
          </p:cNvPr>
          <p:cNvSpPr txBox="1"/>
          <p:nvPr/>
        </p:nvSpPr>
        <p:spPr>
          <a:xfrm>
            <a:off x="1320550" y="1140589"/>
            <a:ext cx="6884558" cy="2862322"/>
          </a:xfrm>
          <a:prstGeom prst="rect">
            <a:avLst/>
          </a:prstGeom>
          <a:noFill/>
        </p:spPr>
        <p:txBody>
          <a:bodyPr wrap="square">
            <a:spAutoFit/>
          </a:bodyPr>
          <a:lstStyle/>
          <a:p>
            <a:pPr algn="just"/>
            <a:r>
              <a:rPr lang="pt-BR" sz="1800" b="1" i="0" dirty="0">
                <a:solidFill>
                  <a:srgbClr val="162937"/>
                </a:solidFill>
                <a:effectLst/>
                <a:latin typeface="Montserrat" panose="00000500000000000000" pitchFamily="2" charset="0"/>
              </a:rPr>
              <a:t>ADCT. Art. 126. III - o imposto previsto no art. 153, IV, da Constituição Federal:</a:t>
            </a:r>
          </a:p>
          <a:p>
            <a:pPr algn="just"/>
            <a:endParaRPr lang="pt-BR" sz="1800" b="0" i="0" dirty="0">
              <a:solidFill>
                <a:srgbClr val="162937"/>
              </a:solidFill>
              <a:effectLst/>
              <a:latin typeface="Montserrat" panose="00000500000000000000" pitchFamily="2" charset="0"/>
            </a:endParaRPr>
          </a:p>
          <a:p>
            <a:pPr algn="just"/>
            <a:r>
              <a:rPr lang="pt-BR" sz="1800" i="0" dirty="0">
                <a:solidFill>
                  <a:srgbClr val="162937"/>
                </a:solidFill>
                <a:effectLst/>
                <a:latin typeface="Montserrat" panose="00000500000000000000" pitchFamily="2" charset="0"/>
              </a:rPr>
              <a:t>a) </a:t>
            </a:r>
            <a:r>
              <a:rPr lang="pt-BR" sz="1800" b="1" i="0" dirty="0">
                <a:solidFill>
                  <a:srgbClr val="162937"/>
                </a:solidFill>
                <a:effectLst/>
                <a:latin typeface="Montserrat" panose="00000500000000000000" pitchFamily="2" charset="0"/>
              </a:rPr>
              <a:t>terá suas alíquotas reduzidas a zero</a:t>
            </a:r>
            <a:r>
              <a:rPr lang="pt-BR" sz="1800" b="0" i="0" dirty="0">
                <a:solidFill>
                  <a:srgbClr val="162937"/>
                </a:solidFill>
                <a:effectLst/>
                <a:latin typeface="Montserrat" panose="00000500000000000000" pitchFamily="2" charset="0"/>
              </a:rPr>
              <a:t>, exceto em relação aos </a:t>
            </a:r>
            <a:r>
              <a:rPr lang="pt-BR" sz="1800" b="1" i="0" dirty="0">
                <a:solidFill>
                  <a:srgbClr val="162937"/>
                </a:solidFill>
                <a:effectLst/>
                <a:latin typeface="Montserrat" panose="00000500000000000000" pitchFamily="2" charset="0"/>
              </a:rPr>
              <a:t>produtos que tenham industrialização incentivada na Zona Franca de Manaus</a:t>
            </a:r>
            <a:r>
              <a:rPr lang="pt-BR" sz="1800" b="0" i="0" dirty="0">
                <a:solidFill>
                  <a:srgbClr val="162937"/>
                </a:solidFill>
                <a:effectLst/>
                <a:latin typeface="Montserrat" panose="00000500000000000000" pitchFamily="2" charset="0"/>
              </a:rPr>
              <a:t>, conforme critérios estabelecidos em lei complementar; e</a:t>
            </a:r>
          </a:p>
          <a:p>
            <a:pPr algn="just"/>
            <a:endParaRPr lang="pt-BR" sz="1800" b="0" i="0" dirty="0">
              <a:solidFill>
                <a:srgbClr val="162937"/>
              </a:solidFill>
              <a:effectLst/>
              <a:latin typeface="Montserrat" panose="00000500000000000000" pitchFamily="2" charset="0"/>
            </a:endParaRPr>
          </a:p>
          <a:p>
            <a:pPr algn="just"/>
            <a:r>
              <a:rPr lang="pt-BR" sz="1800" b="0" i="0" dirty="0">
                <a:solidFill>
                  <a:srgbClr val="162937"/>
                </a:solidFill>
                <a:effectLst/>
                <a:latin typeface="Montserrat" panose="00000500000000000000" pitchFamily="2" charset="0"/>
              </a:rPr>
              <a:t>b) </a:t>
            </a:r>
            <a:r>
              <a:rPr lang="pt-BR" sz="1800" dirty="0">
                <a:solidFill>
                  <a:srgbClr val="162937"/>
                </a:solidFill>
                <a:latin typeface="Montserrat" panose="00000500000000000000" pitchFamily="2" charset="0"/>
              </a:rPr>
              <a:t>não incidirá de forma cumulativa com o imposto                           previsto no art. 153, VIII, da Constituição </a:t>
            </a:r>
            <a:r>
              <a:rPr lang="pt-BR" sz="1800" b="0" i="0" dirty="0">
                <a:solidFill>
                  <a:srgbClr val="162937"/>
                </a:solidFill>
                <a:effectLst/>
                <a:latin typeface="Montserrat" panose="00000500000000000000" pitchFamily="2" charset="0"/>
              </a:rPr>
              <a:t>Federal.</a:t>
            </a:r>
          </a:p>
        </p:txBody>
      </p:sp>
      <p:sp>
        <p:nvSpPr>
          <p:cNvPr id="6" name="CaixaDeTexto 5">
            <a:extLst>
              <a:ext uri="{FF2B5EF4-FFF2-40B4-BE49-F238E27FC236}">
                <a16:creationId xmlns:a16="http://schemas.microsoft.com/office/drawing/2014/main" id="{6CAB9EB1-9A11-944D-2B00-6D37A937DEFF}"/>
              </a:ext>
            </a:extLst>
          </p:cNvPr>
          <p:cNvSpPr txBox="1"/>
          <p:nvPr/>
        </p:nvSpPr>
        <p:spPr>
          <a:xfrm>
            <a:off x="1320550" y="560765"/>
            <a:ext cx="2168371" cy="461665"/>
          </a:xfrm>
          <a:prstGeom prst="rect">
            <a:avLst/>
          </a:prstGeom>
          <a:noFill/>
        </p:spPr>
        <p:txBody>
          <a:bodyPr wrap="square">
            <a:spAutoFit/>
          </a:bodyPr>
          <a:lstStyle/>
          <a:p>
            <a:pPr algn="l"/>
            <a:r>
              <a:rPr lang="pt-BR" sz="2400" b="1" i="0" u="none" strike="noStrike" baseline="0" dirty="0">
                <a:solidFill>
                  <a:srgbClr val="FF6C00"/>
                </a:solidFill>
                <a:latin typeface="Montserrat" panose="00000500000000000000" pitchFamily="2" charset="0"/>
              </a:rPr>
              <a:t>EC 132/2023</a:t>
            </a:r>
          </a:p>
        </p:txBody>
      </p:sp>
      <p:cxnSp>
        <p:nvCxnSpPr>
          <p:cNvPr id="7" name="Conector reto 6">
            <a:extLst>
              <a:ext uri="{FF2B5EF4-FFF2-40B4-BE49-F238E27FC236}">
                <a16:creationId xmlns:a16="http://schemas.microsoft.com/office/drawing/2014/main" id="{2D5906F8-4068-4C33-1AB4-C64680429509}"/>
              </a:ext>
            </a:extLst>
          </p:cNvPr>
          <p:cNvCxnSpPr/>
          <p:nvPr/>
        </p:nvCxnSpPr>
        <p:spPr>
          <a:xfrm>
            <a:off x="1409330" y="1075412"/>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ângulo: Cantos Arredondados 7">
            <a:extLst>
              <a:ext uri="{FF2B5EF4-FFF2-40B4-BE49-F238E27FC236}">
                <a16:creationId xmlns:a16="http://schemas.microsoft.com/office/drawing/2014/main" id="{3F755457-71CB-1050-B02E-C2C2E6EA874A}"/>
              </a:ext>
            </a:extLst>
          </p:cNvPr>
          <p:cNvSpPr/>
          <p:nvPr/>
        </p:nvSpPr>
        <p:spPr>
          <a:xfrm>
            <a:off x="5314950" y="4121070"/>
            <a:ext cx="1853293" cy="639192"/>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rPr>
              <a:t>* IPI</a:t>
            </a:r>
          </a:p>
        </p:txBody>
      </p:sp>
    </p:spTree>
    <p:extLst>
      <p:ext uri="{BB962C8B-B14F-4D97-AF65-F5344CB8AC3E}">
        <p14:creationId xmlns:p14="http://schemas.microsoft.com/office/powerpoint/2010/main" val="375468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06BB3F45-7951-1177-0287-25CA2BC3E40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E369577-4409-CEEC-05A2-BE8FD432E348}"/>
              </a:ext>
            </a:extLst>
          </p:cNvPr>
          <p:cNvPicPr preferRelativeResize="0"/>
          <p:nvPr/>
        </p:nvPicPr>
        <p:blipFill>
          <a:blip r:embed="rId3">
            <a:alphaModFix/>
          </a:blip>
          <a:stretch>
            <a:fillRect/>
          </a:stretch>
        </p:blipFill>
        <p:spPr>
          <a:xfrm>
            <a:off x="28930" y="0"/>
            <a:ext cx="9143990" cy="5143500"/>
          </a:xfrm>
          <a:prstGeom prst="rect">
            <a:avLst/>
          </a:prstGeom>
          <a:noFill/>
          <a:ln>
            <a:noFill/>
          </a:ln>
        </p:spPr>
      </p:pic>
      <p:sp>
        <p:nvSpPr>
          <p:cNvPr id="6" name="CaixaDeTexto 5">
            <a:extLst>
              <a:ext uri="{FF2B5EF4-FFF2-40B4-BE49-F238E27FC236}">
                <a16:creationId xmlns:a16="http://schemas.microsoft.com/office/drawing/2014/main" id="{EACCFEB6-DD78-07A6-60B4-8817660F5AA4}"/>
              </a:ext>
            </a:extLst>
          </p:cNvPr>
          <p:cNvSpPr txBox="1"/>
          <p:nvPr/>
        </p:nvSpPr>
        <p:spPr>
          <a:xfrm>
            <a:off x="3111260" y="385313"/>
            <a:ext cx="5704936"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O que entra e o que sai?</a:t>
            </a:r>
          </a:p>
        </p:txBody>
      </p:sp>
      <p:cxnSp>
        <p:nvCxnSpPr>
          <p:cNvPr id="10" name="Conector reto 9">
            <a:extLst>
              <a:ext uri="{FF2B5EF4-FFF2-40B4-BE49-F238E27FC236}">
                <a16:creationId xmlns:a16="http://schemas.microsoft.com/office/drawing/2014/main" id="{1D5CE40E-F983-C829-1F3E-E406BC0EC032}"/>
              </a:ext>
            </a:extLst>
          </p:cNvPr>
          <p:cNvCxnSpPr/>
          <p:nvPr/>
        </p:nvCxnSpPr>
        <p:spPr>
          <a:xfrm>
            <a:off x="3232298" y="942753"/>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Imagem 23">
            <a:extLst>
              <a:ext uri="{FF2B5EF4-FFF2-40B4-BE49-F238E27FC236}">
                <a16:creationId xmlns:a16="http://schemas.microsoft.com/office/drawing/2014/main" id="{5F17BF2D-4C99-5CFE-CE90-243B79B9496E}"/>
              </a:ext>
            </a:extLst>
          </p:cNvPr>
          <p:cNvPicPr>
            <a:picLocks noChangeAspect="1"/>
          </p:cNvPicPr>
          <p:nvPr/>
        </p:nvPicPr>
        <p:blipFill>
          <a:blip r:embed="rId4"/>
          <a:stretch>
            <a:fillRect/>
          </a:stretch>
        </p:blipFill>
        <p:spPr>
          <a:xfrm>
            <a:off x="33424" y="20782"/>
            <a:ext cx="3006465" cy="4281051"/>
          </a:xfrm>
          <a:prstGeom prst="rect">
            <a:avLst/>
          </a:prstGeom>
        </p:spPr>
      </p:pic>
      <p:grpSp>
        <p:nvGrpSpPr>
          <p:cNvPr id="31" name="Agrupar 30">
            <a:extLst>
              <a:ext uri="{FF2B5EF4-FFF2-40B4-BE49-F238E27FC236}">
                <a16:creationId xmlns:a16="http://schemas.microsoft.com/office/drawing/2014/main" id="{DF63265F-5A27-4CF5-445A-56190A043E7E}"/>
              </a:ext>
            </a:extLst>
          </p:cNvPr>
          <p:cNvGrpSpPr/>
          <p:nvPr/>
        </p:nvGrpSpPr>
        <p:grpSpPr>
          <a:xfrm>
            <a:off x="2554773" y="958783"/>
            <a:ext cx="6817909" cy="3799071"/>
            <a:chOff x="2346409" y="1205345"/>
            <a:chExt cx="6817909" cy="3799071"/>
          </a:xfrm>
        </p:grpSpPr>
        <p:sp>
          <p:nvSpPr>
            <p:cNvPr id="3" name="Retângulo 2">
              <a:extLst>
                <a:ext uri="{FF2B5EF4-FFF2-40B4-BE49-F238E27FC236}">
                  <a16:creationId xmlns:a16="http://schemas.microsoft.com/office/drawing/2014/main" id="{FA7D0175-C457-F5BC-9D09-B8899F7948A1}"/>
                </a:ext>
              </a:extLst>
            </p:cNvPr>
            <p:cNvSpPr/>
            <p:nvPr/>
          </p:nvSpPr>
          <p:spPr>
            <a:xfrm>
              <a:off x="4110730" y="2122703"/>
              <a:ext cx="1512043" cy="392258"/>
            </a:xfrm>
            <a:prstGeom prst="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ICMS</a:t>
              </a:r>
            </a:p>
          </p:txBody>
        </p:sp>
        <p:sp>
          <p:nvSpPr>
            <p:cNvPr id="4" name="Retângulo 3">
              <a:extLst>
                <a:ext uri="{FF2B5EF4-FFF2-40B4-BE49-F238E27FC236}">
                  <a16:creationId xmlns:a16="http://schemas.microsoft.com/office/drawing/2014/main" id="{53F738BE-0716-C466-6A19-ABA9B5D5B1A4}"/>
                </a:ext>
              </a:extLst>
            </p:cNvPr>
            <p:cNvSpPr/>
            <p:nvPr/>
          </p:nvSpPr>
          <p:spPr>
            <a:xfrm>
              <a:off x="4110729" y="2558445"/>
              <a:ext cx="1512043" cy="388088"/>
            </a:xfrm>
            <a:prstGeom prst="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ISS</a:t>
              </a:r>
            </a:p>
          </p:txBody>
        </p:sp>
        <p:sp>
          <p:nvSpPr>
            <p:cNvPr id="5" name="Retângulo 4">
              <a:extLst>
                <a:ext uri="{FF2B5EF4-FFF2-40B4-BE49-F238E27FC236}">
                  <a16:creationId xmlns:a16="http://schemas.microsoft.com/office/drawing/2014/main" id="{0E666B4C-6359-87AC-9C0E-A53EC246EA4A}"/>
                </a:ext>
              </a:extLst>
            </p:cNvPr>
            <p:cNvSpPr/>
            <p:nvPr/>
          </p:nvSpPr>
          <p:spPr>
            <a:xfrm>
              <a:off x="4110729" y="3799749"/>
              <a:ext cx="1474383" cy="461665"/>
            </a:xfrm>
            <a:prstGeom prst="rect">
              <a:avLst/>
            </a:prstGeom>
            <a:solidFill>
              <a:srgbClr val="FFAC6D">
                <a:alpha val="4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IPI*</a:t>
              </a:r>
            </a:p>
          </p:txBody>
        </p:sp>
        <p:sp>
          <p:nvSpPr>
            <p:cNvPr id="7" name="Retângulo 6">
              <a:extLst>
                <a:ext uri="{FF2B5EF4-FFF2-40B4-BE49-F238E27FC236}">
                  <a16:creationId xmlns:a16="http://schemas.microsoft.com/office/drawing/2014/main" id="{6CAF0969-56E2-20FA-17BB-B6C847B20169}"/>
                </a:ext>
              </a:extLst>
            </p:cNvPr>
            <p:cNvSpPr/>
            <p:nvPr/>
          </p:nvSpPr>
          <p:spPr>
            <a:xfrm>
              <a:off x="4110729" y="3080982"/>
              <a:ext cx="1512042" cy="534713"/>
            </a:xfrm>
            <a:prstGeom prst="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b="1" dirty="0">
                  <a:solidFill>
                    <a:schemeClr val="tx1"/>
                  </a:solidFill>
                </a:rPr>
                <a:t>PIS/COFINS</a:t>
              </a:r>
            </a:p>
          </p:txBody>
        </p:sp>
        <p:sp>
          <p:nvSpPr>
            <p:cNvPr id="8" name="Retângulo 7">
              <a:extLst>
                <a:ext uri="{FF2B5EF4-FFF2-40B4-BE49-F238E27FC236}">
                  <a16:creationId xmlns:a16="http://schemas.microsoft.com/office/drawing/2014/main" id="{D7DE5A17-0832-3F9A-7AC6-DCB4FC9298E0}"/>
                </a:ext>
              </a:extLst>
            </p:cNvPr>
            <p:cNvSpPr/>
            <p:nvPr/>
          </p:nvSpPr>
          <p:spPr>
            <a:xfrm>
              <a:off x="5973336" y="2109429"/>
              <a:ext cx="1580821" cy="797529"/>
            </a:xfrm>
            <a:prstGeom prst="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IBS</a:t>
              </a:r>
            </a:p>
          </p:txBody>
        </p:sp>
        <p:sp>
          <p:nvSpPr>
            <p:cNvPr id="9" name="Retângulo 8">
              <a:extLst>
                <a:ext uri="{FF2B5EF4-FFF2-40B4-BE49-F238E27FC236}">
                  <a16:creationId xmlns:a16="http://schemas.microsoft.com/office/drawing/2014/main" id="{414B3F26-F5B5-5C46-B393-5D97FCFA82E6}"/>
                </a:ext>
              </a:extLst>
            </p:cNvPr>
            <p:cNvSpPr/>
            <p:nvPr/>
          </p:nvSpPr>
          <p:spPr>
            <a:xfrm>
              <a:off x="5973336" y="3799750"/>
              <a:ext cx="1544712" cy="461665"/>
            </a:xfrm>
            <a:prstGeom prst="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IS</a:t>
              </a:r>
            </a:p>
          </p:txBody>
        </p:sp>
        <p:sp>
          <p:nvSpPr>
            <p:cNvPr id="11" name="Retângulo 10">
              <a:extLst>
                <a:ext uri="{FF2B5EF4-FFF2-40B4-BE49-F238E27FC236}">
                  <a16:creationId xmlns:a16="http://schemas.microsoft.com/office/drawing/2014/main" id="{7774934E-9581-B8B7-B62E-4098D7C8798E}"/>
                </a:ext>
              </a:extLst>
            </p:cNvPr>
            <p:cNvSpPr/>
            <p:nvPr/>
          </p:nvSpPr>
          <p:spPr>
            <a:xfrm>
              <a:off x="5973336" y="3131237"/>
              <a:ext cx="1571211" cy="461665"/>
            </a:xfrm>
            <a:prstGeom prst="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CBS</a:t>
              </a:r>
            </a:p>
          </p:txBody>
        </p:sp>
        <p:sp>
          <p:nvSpPr>
            <p:cNvPr id="13" name="Título 1">
              <a:extLst>
                <a:ext uri="{FF2B5EF4-FFF2-40B4-BE49-F238E27FC236}">
                  <a16:creationId xmlns:a16="http://schemas.microsoft.com/office/drawing/2014/main" id="{32F5F00B-4683-E16E-E01D-D846C785D759}"/>
                </a:ext>
              </a:extLst>
            </p:cNvPr>
            <p:cNvSpPr txBox="1">
              <a:spLocks/>
            </p:cNvSpPr>
            <p:nvPr/>
          </p:nvSpPr>
          <p:spPr>
            <a:xfrm>
              <a:off x="5876148" y="1330059"/>
              <a:ext cx="2854689" cy="523220"/>
            </a:xfrm>
            <a:prstGeom prst="rect">
              <a:avLst/>
            </a:prstGeom>
          </p:spPr>
          <p:txBody>
            <a:bodyPr vert="horz" lIns="114300" tIns="57150" rIns="114300" bIns="57150" rtlCol="0" anchor="t" anchorCtr="0">
              <a:noAutofit/>
            </a:bodyPr>
            <a:lstStyle>
              <a:lvl1pPr algn="ctr" defTabSz="1028700" rtl="0" eaLnBrk="1" latinLnBrk="0" hangingPunct="1">
                <a:lnSpc>
                  <a:spcPct val="90000"/>
                </a:lnSpc>
                <a:spcBef>
                  <a:spcPct val="0"/>
                </a:spcBef>
                <a:buNone/>
                <a:defRPr sz="6750" kern="1200">
                  <a:solidFill>
                    <a:schemeClr val="tx1"/>
                  </a:solidFill>
                  <a:latin typeface="+mj-lt"/>
                  <a:ea typeface="+mj-ea"/>
                  <a:cs typeface="+mj-cs"/>
                </a:defRPr>
              </a:lvl1pPr>
            </a:lstStyle>
            <a:p>
              <a:pPr algn="l">
                <a:lnSpc>
                  <a:spcPct val="130000"/>
                </a:lnSpc>
              </a:pPr>
              <a:r>
                <a:rPr lang="pt-BR" sz="2400" b="1" dirty="0">
                  <a:latin typeface="Montserrat" panose="00000500000000000000" pitchFamily="2" charset="0"/>
                  <a:ea typeface="ADLaM Display" panose="020F0502020204030204" pitchFamily="2" charset="0"/>
                  <a:cs typeface="Arial" panose="020B0604020202020204" pitchFamily="34" charset="0"/>
                </a:rPr>
                <a:t>Novos Tributos</a:t>
              </a:r>
              <a:endParaRPr lang="en-US" sz="2400" b="1" dirty="0">
                <a:latin typeface="Montserrat" panose="00000500000000000000" pitchFamily="2" charset="0"/>
                <a:cs typeface="Arial" panose="020B0604020202020204" pitchFamily="34" charset="0"/>
              </a:endParaRPr>
            </a:p>
          </p:txBody>
        </p:sp>
        <p:sp>
          <p:nvSpPr>
            <p:cNvPr id="14" name="CaixaDeTexto 13">
              <a:extLst>
                <a:ext uri="{FF2B5EF4-FFF2-40B4-BE49-F238E27FC236}">
                  <a16:creationId xmlns:a16="http://schemas.microsoft.com/office/drawing/2014/main" id="{40854EA6-82A6-DDF2-FD80-133A11B48A14}"/>
                </a:ext>
              </a:extLst>
            </p:cNvPr>
            <p:cNvSpPr txBox="1"/>
            <p:nvPr/>
          </p:nvSpPr>
          <p:spPr>
            <a:xfrm>
              <a:off x="7593121" y="2255396"/>
              <a:ext cx="1571197" cy="584775"/>
            </a:xfrm>
            <a:prstGeom prst="rect">
              <a:avLst/>
            </a:prstGeom>
            <a:noFill/>
          </p:spPr>
          <p:txBody>
            <a:bodyPr wrap="square">
              <a:spAutoFit/>
            </a:bodyPr>
            <a:lstStyle/>
            <a:p>
              <a:r>
                <a:rPr lang="pt-BR" sz="1600" b="1" dirty="0">
                  <a:latin typeface="Montserrat" panose="00000500000000000000" pitchFamily="2" charset="0"/>
                  <a:ea typeface="ADLaM Display" panose="020F0502020204030204" pitchFamily="2" charset="0"/>
                  <a:cs typeface="Arial" panose="020B0604020202020204" pitchFamily="34" charset="0"/>
                </a:rPr>
                <a:t>Estados e </a:t>
              </a:r>
            </a:p>
            <a:p>
              <a:r>
                <a:rPr lang="pt-BR" sz="1600" b="1" dirty="0">
                  <a:latin typeface="Montserrat" panose="00000500000000000000" pitchFamily="2" charset="0"/>
                  <a:ea typeface="ADLaM Display" panose="020F0502020204030204" pitchFamily="2" charset="0"/>
                  <a:cs typeface="Arial" panose="020B0604020202020204" pitchFamily="34" charset="0"/>
                </a:rPr>
                <a:t>Municípios</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15" name="CaixaDeTexto 14">
              <a:extLst>
                <a:ext uri="{FF2B5EF4-FFF2-40B4-BE49-F238E27FC236}">
                  <a16:creationId xmlns:a16="http://schemas.microsoft.com/office/drawing/2014/main" id="{6F3644A4-945E-2A27-185E-8525D5201A08}"/>
                </a:ext>
              </a:extLst>
            </p:cNvPr>
            <p:cNvSpPr txBox="1"/>
            <p:nvPr/>
          </p:nvSpPr>
          <p:spPr>
            <a:xfrm>
              <a:off x="7610606" y="3222418"/>
              <a:ext cx="1120231" cy="338554"/>
            </a:xfrm>
            <a:prstGeom prst="rect">
              <a:avLst/>
            </a:prstGeom>
            <a:noFill/>
          </p:spPr>
          <p:txBody>
            <a:bodyPr wrap="square">
              <a:spAutoFit/>
            </a:bodyPr>
            <a:lstStyle/>
            <a:p>
              <a:r>
                <a:rPr lang="pt-BR" sz="1600" b="1" dirty="0">
                  <a:latin typeface="Montserrat" panose="00000500000000000000" pitchFamily="2" charset="0"/>
                  <a:ea typeface="ADLaM Display" panose="020F0502020204030204" pitchFamily="2" charset="0"/>
                  <a:cs typeface="Arial" panose="020B0604020202020204" pitchFamily="34" charset="0"/>
                </a:rPr>
                <a:t>União</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18" name="CaixaDeTexto 17">
              <a:extLst>
                <a:ext uri="{FF2B5EF4-FFF2-40B4-BE49-F238E27FC236}">
                  <a16:creationId xmlns:a16="http://schemas.microsoft.com/office/drawing/2014/main" id="{2E49C7AD-84B5-BB83-2495-FC545F7F9B80}"/>
                </a:ext>
              </a:extLst>
            </p:cNvPr>
            <p:cNvSpPr txBox="1"/>
            <p:nvPr/>
          </p:nvSpPr>
          <p:spPr>
            <a:xfrm>
              <a:off x="2699548" y="3222418"/>
              <a:ext cx="1330152" cy="338554"/>
            </a:xfrm>
            <a:prstGeom prst="rect">
              <a:avLst/>
            </a:prstGeom>
            <a:noFill/>
          </p:spPr>
          <p:txBody>
            <a:bodyPr wrap="square">
              <a:spAutoFit/>
            </a:bodyPr>
            <a:lstStyle/>
            <a:p>
              <a:pPr algn="r"/>
              <a:r>
                <a:rPr lang="pt-BR" sz="1600" b="1" dirty="0">
                  <a:latin typeface="Montserrat" panose="00000500000000000000" pitchFamily="2" charset="0"/>
                  <a:ea typeface="ADLaM Display" panose="020F0502020204030204" pitchFamily="2" charset="0"/>
                  <a:cs typeface="Arial" panose="020B0604020202020204" pitchFamily="34" charset="0"/>
                </a:rPr>
                <a:t>União</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19" name="CaixaDeTexto 18">
              <a:extLst>
                <a:ext uri="{FF2B5EF4-FFF2-40B4-BE49-F238E27FC236}">
                  <a16:creationId xmlns:a16="http://schemas.microsoft.com/office/drawing/2014/main" id="{6C09D197-31CF-127A-AED0-0A41D0BDB403}"/>
                </a:ext>
              </a:extLst>
            </p:cNvPr>
            <p:cNvSpPr txBox="1"/>
            <p:nvPr/>
          </p:nvSpPr>
          <p:spPr>
            <a:xfrm>
              <a:off x="2346409" y="2159010"/>
              <a:ext cx="1764322" cy="338554"/>
            </a:xfrm>
            <a:prstGeom prst="rect">
              <a:avLst/>
            </a:prstGeom>
            <a:noFill/>
          </p:spPr>
          <p:txBody>
            <a:bodyPr wrap="square">
              <a:spAutoFit/>
            </a:bodyPr>
            <a:lstStyle/>
            <a:p>
              <a:pPr algn="r"/>
              <a:r>
                <a:rPr lang="pt-BR" sz="1600" b="1" dirty="0">
                  <a:latin typeface="Montserrat" panose="00000500000000000000" pitchFamily="2" charset="0"/>
                  <a:ea typeface="ADLaM Display" panose="020F0502020204030204" pitchFamily="2" charset="0"/>
                  <a:cs typeface="Arial" panose="020B0604020202020204" pitchFamily="34" charset="0"/>
                </a:rPr>
                <a:t>Estados</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20" name="CaixaDeTexto 19">
              <a:extLst>
                <a:ext uri="{FF2B5EF4-FFF2-40B4-BE49-F238E27FC236}">
                  <a16:creationId xmlns:a16="http://schemas.microsoft.com/office/drawing/2014/main" id="{6053EF3A-851B-2086-276B-B2DD28226525}"/>
                </a:ext>
              </a:extLst>
            </p:cNvPr>
            <p:cNvSpPr txBox="1"/>
            <p:nvPr/>
          </p:nvSpPr>
          <p:spPr>
            <a:xfrm>
              <a:off x="2618519" y="2578302"/>
              <a:ext cx="1492210" cy="338554"/>
            </a:xfrm>
            <a:prstGeom prst="rect">
              <a:avLst/>
            </a:prstGeom>
            <a:noFill/>
          </p:spPr>
          <p:txBody>
            <a:bodyPr wrap="square">
              <a:spAutoFit/>
            </a:bodyPr>
            <a:lstStyle/>
            <a:p>
              <a:pPr algn="r"/>
              <a:r>
                <a:rPr lang="pt-BR" sz="1600" b="1" dirty="0">
                  <a:latin typeface="Montserrat" panose="00000500000000000000" pitchFamily="2" charset="0"/>
                  <a:ea typeface="ADLaM Display" panose="020F0502020204030204" pitchFamily="2" charset="0"/>
                  <a:cs typeface="Arial" panose="020B0604020202020204" pitchFamily="34" charset="0"/>
                </a:rPr>
                <a:t>Municípios</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cxnSp>
          <p:nvCxnSpPr>
            <p:cNvPr id="21" name="Conector reto 20">
              <a:extLst>
                <a:ext uri="{FF2B5EF4-FFF2-40B4-BE49-F238E27FC236}">
                  <a16:creationId xmlns:a16="http://schemas.microsoft.com/office/drawing/2014/main" id="{CBB7F239-17A6-15A0-0ACD-100521D7265D}"/>
                </a:ext>
              </a:extLst>
            </p:cNvPr>
            <p:cNvCxnSpPr>
              <a:cxnSpLocks/>
            </p:cNvCxnSpPr>
            <p:nvPr/>
          </p:nvCxnSpPr>
          <p:spPr>
            <a:xfrm>
              <a:off x="5795839" y="1205345"/>
              <a:ext cx="0" cy="3799071"/>
            </a:xfrm>
            <a:prstGeom prst="line">
              <a:avLst/>
            </a:prstGeom>
            <a:ln cmpd="dbl">
              <a:solidFill>
                <a:srgbClr val="FF6C00"/>
              </a:solidFill>
              <a:prstDash val="dash"/>
            </a:ln>
          </p:spPr>
          <p:style>
            <a:lnRef idx="2">
              <a:schemeClr val="accent1"/>
            </a:lnRef>
            <a:fillRef idx="0">
              <a:schemeClr val="accent1"/>
            </a:fillRef>
            <a:effectRef idx="1">
              <a:schemeClr val="accent1"/>
            </a:effectRef>
            <a:fontRef idx="minor">
              <a:schemeClr val="tx1"/>
            </a:fontRef>
          </p:style>
        </p:cxnSp>
        <p:sp>
          <p:nvSpPr>
            <p:cNvPr id="28" name="Título 1">
              <a:extLst>
                <a:ext uri="{FF2B5EF4-FFF2-40B4-BE49-F238E27FC236}">
                  <a16:creationId xmlns:a16="http://schemas.microsoft.com/office/drawing/2014/main" id="{AAA66354-485D-A21A-A271-B16EB5021803}"/>
                </a:ext>
              </a:extLst>
            </p:cNvPr>
            <p:cNvSpPr txBox="1">
              <a:spLocks/>
            </p:cNvSpPr>
            <p:nvPr/>
          </p:nvSpPr>
          <p:spPr>
            <a:xfrm>
              <a:off x="3109039" y="1334836"/>
              <a:ext cx="2854689" cy="523220"/>
            </a:xfrm>
            <a:prstGeom prst="rect">
              <a:avLst/>
            </a:prstGeom>
          </p:spPr>
          <p:txBody>
            <a:bodyPr vert="horz" lIns="114300" tIns="57150" rIns="114300" bIns="57150" rtlCol="0" anchor="t" anchorCtr="0">
              <a:noAutofit/>
            </a:bodyPr>
            <a:lstStyle>
              <a:lvl1pPr algn="ctr" defTabSz="1028700" rtl="0" eaLnBrk="1" latinLnBrk="0" hangingPunct="1">
                <a:lnSpc>
                  <a:spcPct val="90000"/>
                </a:lnSpc>
                <a:spcBef>
                  <a:spcPct val="0"/>
                </a:spcBef>
                <a:buNone/>
                <a:defRPr sz="6750" kern="1200">
                  <a:solidFill>
                    <a:schemeClr val="tx1"/>
                  </a:solidFill>
                  <a:latin typeface="+mj-lt"/>
                  <a:ea typeface="+mj-ea"/>
                  <a:cs typeface="+mj-cs"/>
                </a:defRPr>
              </a:lvl1pPr>
            </a:lstStyle>
            <a:p>
              <a:pPr algn="l">
                <a:lnSpc>
                  <a:spcPct val="130000"/>
                </a:lnSpc>
              </a:pPr>
              <a:r>
                <a:rPr lang="pt-BR" sz="2400" b="1" dirty="0">
                  <a:latin typeface="Montserrat" panose="00000500000000000000" pitchFamily="2" charset="0"/>
                  <a:ea typeface="ADLaM Display" panose="020F0502020204030204" pitchFamily="2" charset="0"/>
                  <a:cs typeface="Arial" panose="020B0604020202020204" pitchFamily="34" charset="0"/>
                </a:rPr>
                <a:t>Tributos atuais</a:t>
              </a:r>
              <a:endParaRPr lang="en-US" sz="2400" b="1" dirty="0">
                <a:latin typeface="Montserrat" panose="00000500000000000000" pitchFamily="2" charset="0"/>
                <a:cs typeface="Arial" panose="020B0604020202020204" pitchFamily="34" charset="0"/>
              </a:endParaRPr>
            </a:p>
          </p:txBody>
        </p:sp>
        <p:sp>
          <p:nvSpPr>
            <p:cNvPr id="29" name="CaixaDeTexto 28">
              <a:extLst>
                <a:ext uri="{FF2B5EF4-FFF2-40B4-BE49-F238E27FC236}">
                  <a16:creationId xmlns:a16="http://schemas.microsoft.com/office/drawing/2014/main" id="{B9C26026-E7D0-9DB1-544D-D9613A748259}"/>
                </a:ext>
              </a:extLst>
            </p:cNvPr>
            <p:cNvSpPr txBox="1"/>
            <p:nvPr/>
          </p:nvSpPr>
          <p:spPr>
            <a:xfrm>
              <a:off x="7593120" y="3865047"/>
              <a:ext cx="1120231" cy="338554"/>
            </a:xfrm>
            <a:prstGeom prst="rect">
              <a:avLst/>
            </a:prstGeom>
            <a:noFill/>
          </p:spPr>
          <p:txBody>
            <a:bodyPr wrap="square">
              <a:spAutoFit/>
            </a:bodyPr>
            <a:lstStyle/>
            <a:p>
              <a:r>
                <a:rPr lang="pt-BR" sz="1600" b="1" dirty="0">
                  <a:latin typeface="Montserrat" panose="00000500000000000000" pitchFamily="2" charset="0"/>
                  <a:ea typeface="ADLaM Display" panose="020F0502020204030204" pitchFamily="2" charset="0"/>
                  <a:cs typeface="Arial" panose="020B0604020202020204" pitchFamily="34" charset="0"/>
                </a:rPr>
                <a:t>União</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30" name="CaixaDeTexto 29">
              <a:extLst>
                <a:ext uri="{FF2B5EF4-FFF2-40B4-BE49-F238E27FC236}">
                  <a16:creationId xmlns:a16="http://schemas.microsoft.com/office/drawing/2014/main" id="{06F9D2E1-7D4B-0F8F-21DC-1EFD881E3527}"/>
                </a:ext>
              </a:extLst>
            </p:cNvPr>
            <p:cNvSpPr txBox="1"/>
            <p:nvPr/>
          </p:nvSpPr>
          <p:spPr>
            <a:xfrm>
              <a:off x="2699548" y="3823634"/>
              <a:ext cx="1330152" cy="338554"/>
            </a:xfrm>
            <a:prstGeom prst="rect">
              <a:avLst/>
            </a:prstGeom>
            <a:noFill/>
          </p:spPr>
          <p:txBody>
            <a:bodyPr wrap="square">
              <a:spAutoFit/>
            </a:bodyPr>
            <a:lstStyle/>
            <a:p>
              <a:pPr algn="r"/>
              <a:r>
                <a:rPr lang="pt-BR" sz="1600" b="1" dirty="0">
                  <a:latin typeface="Montserrat" panose="00000500000000000000" pitchFamily="2" charset="0"/>
                  <a:ea typeface="ADLaM Display" panose="020F0502020204030204" pitchFamily="2" charset="0"/>
                  <a:cs typeface="Arial" panose="020B0604020202020204" pitchFamily="34" charset="0"/>
                </a:rPr>
                <a:t>União</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grpSp>
      <p:sp>
        <p:nvSpPr>
          <p:cNvPr id="2" name="CaixaDeTexto 1">
            <a:extLst>
              <a:ext uri="{FF2B5EF4-FFF2-40B4-BE49-F238E27FC236}">
                <a16:creationId xmlns:a16="http://schemas.microsoft.com/office/drawing/2014/main" id="{43715187-38C1-FF6A-BF6C-D41B0453C964}"/>
              </a:ext>
            </a:extLst>
          </p:cNvPr>
          <p:cNvSpPr txBox="1"/>
          <p:nvPr/>
        </p:nvSpPr>
        <p:spPr>
          <a:xfrm>
            <a:off x="2957266" y="4263615"/>
            <a:ext cx="3006462" cy="400110"/>
          </a:xfrm>
          <a:prstGeom prst="rect">
            <a:avLst/>
          </a:prstGeom>
          <a:noFill/>
        </p:spPr>
        <p:txBody>
          <a:bodyPr wrap="square" rtlCol="0">
            <a:spAutoFit/>
          </a:bodyPr>
          <a:lstStyle/>
          <a:p>
            <a:r>
              <a:rPr lang="pt-BR" sz="2000" b="1" dirty="0">
                <a:solidFill>
                  <a:srgbClr val="FF6C00"/>
                </a:solidFill>
                <a:latin typeface="Ink Free" panose="03080402000500000000" pitchFamily="66" charset="0"/>
              </a:rPr>
              <a:t>R$ 1,3 trilhão em 2023</a:t>
            </a:r>
          </a:p>
        </p:txBody>
      </p:sp>
    </p:spTree>
    <p:extLst>
      <p:ext uri="{BB962C8B-B14F-4D97-AF65-F5344CB8AC3E}">
        <p14:creationId xmlns:p14="http://schemas.microsoft.com/office/powerpoint/2010/main" val="195750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10975405-6FA6-CEAC-BE44-86996B5D1243}"/>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5E653CD7-30FC-971B-5125-919888C3F5F2}"/>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A3A4B405-F69B-D815-2E49-6C8056B406D4}"/>
              </a:ext>
            </a:extLst>
          </p:cNvPr>
          <p:cNvPicPr preferRelativeResize="0"/>
          <p:nvPr/>
        </p:nvPicPr>
        <p:blipFill>
          <a:blip r:embed="rId4">
            <a:alphaModFix/>
          </a:blip>
          <a:stretch>
            <a:fillRect/>
          </a:stretch>
        </p:blipFill>
        <p:spPr>
          <a:xfrm>
            <a:off x="1894147" y="4197143"/>
            <a:ext cx="5355704" cy="647930"/>
          </a:xfrm>
          <a:prstGeom prst="rect">
            <a:avLst/>
          </a:prstGeom>
          <a:noFill/>
          <a:ln>
            <a:noFill/>
          </a:ln>
        </p:spPr>
      </p:pic>
      <p:pic>
        <p:nvPicPr>
          <p:cNvPr id="56" name="Google Shape;56;p13" title="REFORMA-TRIBUTARIA---LOGO-ATUALIZADA-01.png">
            <a:extLst>
              <a:ext uri="{FF2B5EF4-FFF2-40B4-BE49-F238E27FC236}">
                <a16:creationId xmlns:a16="http://schemas.microsoft.com/office/drawing/2014/main" id="{3B28C110-3BFA-587B-0AB7-2C8449D0C338}"/>
              </a:ext>
            </a:extLst>
          </p:cNvPr>
          <p:cNvPicPr preferRelativeResize="0"/>
          <p:nvPr/>
        </p:nvPicPr>
        <p:blipFill>
          <a:blip r:embed="rId5">
            <a:alphaModFix/>
          </a:blip>
          <a:stretch>
            <a:fillRect/>
          </a:stretch>
        </p:blipFill>
        <p:spPr>
          <a:xfrm>
            <a:off x="-128427" y="8630"/>
            <a:ext cx="3941972" cy="969565"/>
          </a:xfrm>
          <a:prstGeom prst="rect">
            <a:avLst/>
          </a:prstGeom>
          <a:noFill/>
          <a:ln>
            <a:noFill/>
          </a:ln>
        </p:spPr>
      </p:pic>
      <p:sp>
        <p:nvSpPr>
          <p:cNvPr id="3" name="CaixaDeTexto 2">
            <a:extLst>
              <a:ext uri="{FF2B5EF4-FFF2-40B4-BE49-F238E27FC236}">
                <a16:creationId xmlns:a16="http://schemas.microsoft.com/office/drawing/2014/main" id="{A750FBF7-A859-B892-4A4B-B95F5350F950}"/>
              </a:ext>
            </a:extLst>
          </p:cNvPr>
          <p:cNvSpPr txBox="1"/>
          <p:nvPr/>
        </p:nvSpPr>
        <p:spPr>
          <a:xfrm>
            <a:off x="1651590" y="1427153"/>
            <a:ext cx="4550735" cy="1384995"/>
          </a:xfrm>
          <a:prstGeom prst="rect">
            <a:avLst/>
          </a:prstGeom>
          <a:noFill/>
        </p:spPr>
        <p:txBody>
          <a:bodyPr wrap="square" rtlCol="0">
            <a:spAutoFit/>
          </a:bodyPr>
          <a:lstStyle/>
          <a:p>
            <a:pPr algn="ctr"/>
            <a:r>
              <a:rPr lang="pt-BR" sz="2800" b="1" dirty="0">
                <a:solidFill>
                  <a:srgbClr val="00E5E5"/>
                </a:solidFill>
                <a:latin typeface="Montserrat" panose="00000500000000000000" pitchFamily="2" charset="0"/>
              </a:rPr>
              <a:t>REFORMA TRIBUTÁRIA E MUDANÇAS PARA OS MUNICÍPIOS</a:t>
            </a:r>
          </a:p>
        </p:txBody>
      </p:sp>
      <p:sp>
        <p:nvSpPr>
          <p:cNvPr id="4" name="CaixaDeTexto 3">
            <a:extLst>
              <a:ext uri="{FF2B5EF4-FFF2-40B4-BE49-F238E27FC236}">
                <a16:creationId xmlns:a16="http://schemas.microsoft.com/office/drawing/2014/main" id="{A47A0D7A-DCCC-420E-BA27-2D502AD47070}"/>
              </a:ext>
            </a:extLst>
          </p:cNvPr>
          <p:cNvSpPr txBox="1"/>
          <p:nvPr/>
        </p:nvSpPr>
        <p:spPr>
          <a:xfrm>
            <a:off x="4571999" y="2812148"/>
            <a:ext cx="2154865" cy="369332"/>
          </a:xfrm>
          <a:prstGeom prst="rect">
            <a:avLst/>
          </a:prstGeom>
          <a:noFill/>
        </p:spPr>
        <p:txBody>
          <a:bodyPr wrap="square" rtlCol="0">
            <a:spAutoFit/>
          </a:bodyPr>
          <a:lstStyle/>
          <a:p>
            <a:r>
              <a:rPr lang="pt-BR" sz="1800" dirty="0">
                <a:solidFill>
                  <a:schemeClr val="bg1"/>
                </a:solidFill>
                <a:latin typeface="Montserrat" panose="00000500000000000000" pitchFamily="2" charset="0"/>
              </a:rPr>
              <a:t>Clarissa Mendes</a:t>
            </a:r>
          </a:p>
        </p:txBody>
      </p:sp>
    </p:spTree>
    <p:extLst>
      <p:ext uri="{BB962C8B-B14F-4D97-AF65-F5344CB8AC3E}">
        <p14:creationId xmlns:p14="http://schemas.microsoft.com/office/powerpoint/2010/main" val="3055037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504F6AFF-79E6-9907-27E0-EB2AB8CCF15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8D3D49E-868D-8A12-B49D-1DF4BFC11303}"/>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392CEEAB-4292-C975-6F17-12AD8D1A0F00}"/>
              </a:ext>
            </a:extLst>
          </p:cNvPr>
          <p:cNvSpPr txBox="1"/>
          <p:nvPr/>
        </p:nvSpPr>
        <p:spPr>
          <a:xfrm>
            <a:off x="3111260" y="385313"/>
            <a:ext cx="5704936"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Imposto Seletivo</a:t>
            </a:r>
          </a:p>
        </p:txBody>
      </p:sp>
      <p:cxnSp>
        <p:nvCxnSpPr>
          <p:cNvPr id="10" name="Conector reto 9">
            <a:extLst>
              <a:ext uri="{FF2B5EF4-FFF2-40B4-BE49-F238E27FC236}">
                <a16:creationId xmlns:a16="http://schemas.microsoft.com/office/drawing/2014/main" id="{A0057D92-9E15-74E7-3DEC-8B1562DDC952}"/>
              </a:ext>
            </a:extLst>
          </p:cNvPr>
          <p:cNvCxnSpPr/>
          <p:nvPr/>
        </p:nvCxnSpPr>
        <p:spPr>
          <a:xfrm>
            <a:off x="3232298" y="942753"/>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763985B0-6B85-F88A-089B-71FD2DCBA7ED}"/>
              </a:ext>
            </a:extLst>
          </p:cNvPr>
          <p:cNvSpPr txBox="1"/>
          <p:nvPr/>
        </p:nvSpPr>
        <p:spPr>
          <a:xfrm>
            <a:off x="3111260" y="1327074"/>
            <a:ext cx="5949613" cy="2554545"/>
          </a:xfrm>
          <a:prstGeom prst="rect">
            <a:avLst/>
          </a:prstGeom>
          <a:noFill/>
        </p:spPr>
        <p:txBody>
          <a:bodyPr wrap="square" rtlCol="0">
            <a:spAutoFit/>
          </a:bodyPr>
          <a:lstStyle/>
          <a:p>
            <a:pPr marL="285750" indent="-285750">
              <a:buFont typeface="Arial" panose="020B0604020202020204" pitchFamily="34" charset="0"/>
              <a:buChar char="•"/>
            </a:pPr>
            <a:r>
              <a:rPr lang="pt-BR" sz="2000" dirty="0">
                <a:latin typeface="Montserrat" panose="00000500000000000000" pitchFamily="2" charset="0"/>
              </a:rPr>
              <a:t>Caráter regulatório;</a:t>
            </a:r>
          </a:p>
          <a:p>
            <a:pPr marL="285750" indent="-285750">
              <a:buFont typeface="Arial" panose="020B0604020202020204" pitchFamily="34" charset="0"/>
              <a:buChar char="•"/>
            </a:pPr>
            <a:r>
              <a:rPr lang="pt-BR" sz="2000" dirty="0">
                <a:latin typeface="Montserrat" panose="00000500000000000000" pitchFamily="2" charset="0"/>
              </a:rPr>
              <a:t>Objetivo: desestimular o consumo de mercadorias e serviços prejudiciais à Saúde e Meio Ambiente;</a:t>
            </a:r>
          </a:p>
          <a:p>
            <a:pPr marL="285750" indent="-285750">
              <a:buFont typeface="Arial" panose="020B0604020202020204" pitchFamily="34" charset="0"/>
              <a:buChar char="•"/>
            </a:pPr>
            <a:r>
              <a:rPr lang="pt-BR" sz="2000" dirty="0">
                <a:latin typeface="Montserrat" panose="00000500000000000000" pitchFamily="2" charset="0"/>
              </a:rPr>
              <a:t>Lista: Veículos de luxo, Produtos derivados do tabaco, Bebidas alcóolicas e açucaradas Recursos minerais e combustíveis fósseis e Apostas e jogos de azar.</a:t>
            </a:r>
          </a:p>
        </p:txBody>
      </p:sp>
      <p:pic>
        <p:nvPicPr>
          <p:cNvPr id="2050" name="Picture 2" descr="moedas ao fogo">
            <a:extLst>
              <a:ext uri="{FF2B5EF4-FFF2-40B4-BE49-F238E27FC236}">
                <a16:creationId xmlns:a16="http://schemas.microsoft.com/office/drawing/2014/main" id="{03CF55C4-D4E3-EE7B-CDA5-10138B2B5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40"/>
            <a:ext cx="2793302" cy="401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660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09E40FC-FB98-1E50-91D7-1E331120E4B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1F26609-E80C-F972-2C90-ED1E45DB0925}"/>
              </a:ext>
            </a:extLst>
          </p:cNvPr>
          <p:cNvPicPr preferRelativeResize="0"/>
          <p:nvPr/>
        </p:nvPicPr>
        <p:blipFill>
          <a:blip r:embed="rId3">
            <a:alphaModFix/>
          </a:blip>
          <a:stretch>
            <a:fillRect/>
          </a:stretch>
        </p:blipFill>
        <p:spPr>
          <a:xfrm>
            <a:off x="17135" y="-15861"/>
            <a:ext cx="9143990" cy="5143500"/>
          </a:xfrm>
          <a:prstGeom prst="rect">
            <a:avLst/>
          </a:prstGeom>
          <a:noFill/>
          <a:ln>
            <a:noFill/>
          </a:ln>
        </p:spPr>
      </p:pic>
      <p:sp>
        <p:nvSpPr>
          <p:cNvPr id="6" name="CaixaDeTexto 5">
            <a:extLst>
              <a:ext uri="{FF2B5EF4-FFF2-40B4-BE49-F238E27FC236}">
                <a16:creationId xmlns:a16="http://schemas.microsoft.com/office/drawing/2014/main" id="{CF16A459-D673-D33B-6AE5-BBE6C6B49051}"/>
              </a:ext>
            </a:extLst>
          </p:cNvPr>
          <p:cNvSpPr txBox="1"/>
          <p:nvPr/>
        </p:nvSpPr>
        <p:spPr>
          <a:xfrm>
            <a:off x="3111260" y="385313"/>
            <a:ext cx="5704936"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Imposto de Valor Agregado</a:t>
            </a:r>
          </a:p>
        </p:txBody>
      </p:sp>
      <p:cxnSp>
        <p:nvCxnSpPr>
          <p:cNvPr id="10" name="Conector reto 9">
            <a:extLst>
              <a:ext uri="{FF2B5EF4-FFF2-40B4-BE49-F238E27FC236}">
                <a16:creationId xmlns:a16="http://schemas.microsoft.com/office/drawing/2014/main" id="{864655F2-DB6B-37E3-06A2-AF1964B68F68}"/>
              </a:ext>
            </a:extLst>
          </p:cNvPr>
          <p:cNvCxnSpPr/>
          <p:nvPr/>
        </p:nvCxnSpPr>
        <p:spPr>
          <a:xfrm>
            <a:off x="3232298" y="942753"/>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m 16">
            <a:extLst>
              <a:ext uri="{FF2B5EF4-FFF2-40B4-BE49-F238E27FC236}">
                <a16:creationId xmlns:a16="http://schemas.microsoft.com/office/drawing/2014/main" id="{627FB5D1-EDAD-8B9C-BC0E-4DCD2473785D}"/>
              </a:ext>
            </a:extLst>
          </p:cNvPr>
          <p:cNvPicPr>
            <a:picLocks noChangeAspect="1"/>
          </p:cNvPicPr>
          <p:nvPr/>
        </p:nvPicPr>
        <p:blipFill>
          <a:blip r:embed="rId4"/>
          <a:stretch>
            <a:fillRect/>
          </a:stretch>
        </p:blipFill>
        <p:spPr>
          <a:xfrm>
            <a:off x="27526" y="36643"/>
            <a:ext cx="2712321" cy="4384963"/>
          </a:xfrm>
          <a:prstGeom prst="rect">
            <a:avLst/>
          </a:prstGeom>
        </p:spPr>
      </p:pic>
      <p:grpSp>
        <p:nvGrpSpPr>
          <p:cNvPr id="23" name="Agrupar 22">
            <a:extLst>
              <a:ext uri="{FF2B5EF4-FFF2-40B4-BE49-F238E27FC236}">
                <a16:creationId xmlns:a16="http://schemas.microsoft.com/office/drawing/2014/main" id="{5C7F6206-5EA4-91BF-2BBA-4D8399387569}"/>
              </a:ext>
            </a:extLst>
          </p:cNvPr>
          <p:cNvGrpSpPr/>
          <p:nvPr/>
        </p:nvGrpSpPr>
        <p:grpSpPr>
          <a:xfrm>
            <a:off x="3908153" y="1186171"/>
            <a:ext cx="3491689" cy="2086277"/>
            <a:chOff x="4043236" y="1186171"/>
            <a:chExt cx="3491689" cy="2086277"/>
          </a:xfrm>
        </p:grpSpPr>
        <p:sp>
          <p:nvSpPr>
            <p:cNvPr id="14" name="CaixaDeTexto 13">
              <a:extLst>
                <a:ext uri="{FF2B5EF4-FFF2-40B4-BE49-F238E27FC236}">
                  <a16:creationId xmlns:a16="http://schemas.microsoft.com/office/drawing/2014/main" id="{550FF7FB-45CB-9CEE-256C-4B80F42B3536}"/>
                </a:ext>
              </a:extLst>
            </p:cNvPr>
            <p:cNvSpPr txBox="1"/>
            <p:nvPr/>
          </p:nvSpPr>
          <p:spPr>
            <a:xfrm>
              <a:off x="5963728" y="2687673"/>
              <a:ext cx="1571197" cy="584775"/>
            </a:xfrm>
            <a:prstGeom prst="rect">
              <a:avLst/>
            </a:prstGeom>
            <a:noFill/>
          </p:spPr>
          <p:txBody>
            <a:bodyPr wrap="square">
              <a:spAutoFit/>
            </a:bodyPr>
            <a:lstStyle/>
            <a:p>
              <a:r>
                <a:rPr lang="pt-BR" sz="1600" b="1" dirty="0">
                  <a:latin typeface="Montserrat" panose="00000500000000000000" pitchFamily="2" charset="0"/>
                  <a:ea typeface="ADLaM Display" panose="020F0502020204030204" pitchFamily="2" charset="0"/>
                  <a:cs typeface="Arial" panose="020B0604020202020204" pitchFamily="34" charset="0"/>
                </a:rPr>
                <a:t>Estados e </a:t>
              </a:r>
            </a:p>
            <a:p>
              <a:r>
                <a:rPr lang="pt-BR" sz="1600" b="1" dirty="0">
                  <a:latin typeface="Montserrat" panose="00000500000000000000" pitchFamily="2" charset="0"/>
                  <a:ea typeface="ADLaM Display" panose="020F0502020204030204" pitchFamily="2" charset="0"/>
                  <a:cs typeface="Arial" panose="020B0604020202020204" pitchFamily="34" charset="0"/>
                </a:rPr>
                <a:t>Municípios</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15" name="CaixaDeTexto 14">
              <a:extLst>
                <a:ext uri="{FF2B5EF4-FFF2-40B4-BE49-F238E27FC236}">
                  <a16:creationId xmlns:a16="http://schemas.microsoft.com/office/drawing/2014/main" id="{0C742F3E-1541-FFAF-6EE8-E074652C9139}"/>
                </a:ext>
              </a:extLst>
            </p:cNvPr>
            <p:cNvSpPr txBox="1"/>
            <p:nvPr/>
          </p:nvSpPr>
          <p:spPr>
            <a:xfrm>
              <a:off x="4426129" y="2727825"/>
              <a:ext cx="1120231" cy="338554"/>
            </a:xfrm>
            <a:prstGeom prst="rect">
              <a:avLst/>
            </a:prstGeom>
            <a:noFill/>
          </p:spPr>
          <p:txBody>
            <a:bodyPr wrap="square">
              <a:spAutoFit/>
            </a:bodyPr>
            <a:lstStyle/>
            <a:p>
              <a:r>
                <a:rPr lang="pt-BR" sz="1600" b="1" dirty="0">
                  <a:latin typeface="Montserrat" panose="00000500000000000000" pitchFamily="2" charset="0"/>
                  <a:ea typeface="ADLaM Display" panose="020F0502020204030204" pitchFamily="2" charset="0"/>
                  <a:cs typeface="Arial" panose="020B0604020202020204" pitchFamily="34" charset="0"/>
                </a:rPr>
                <a:t>União</a:t>
              </a:r>
              <a:endParaRPr lang="en-US" sz="1600" b="1" dirty="0">
                <a:latin typeface="Montserrat" panose="00000500000000000000" pitchFamily="2" charset="0"/>
                <a:ea typeface="ADLaM Display" panose="020F0502020204030204" pitchFamily="2" charset="0"/>
                <a:cs typeface="Arial" panose="020B0604020202020204" pitchFamily="34" charset="0"/>
              </a:endParaRPr>
            </a:p>
          </p:txBody>
        </p:sp>
        <p:sp>
          <p:nvSpPr>
            <p:cNvPr id="28" name="Título 1">
              <a:extLst>
                <a:ext uri="{FF2B5EF4-FFF2-40B4-BE49-F238E27FC236}">
                  <a16:creationId xmlns:a16="http://schemas.microsoft.com/office/drawing/2014/main" id="{456E4D59-B829-F4EF-A9DC-886BA5EDFCE5}"/>
                </a:ext>
              </a:extLst>
            </p:cNvPr>
            <p:cNvSpPr txBox="1">
              <a:spLocks/>
            </p:cNvSpPr>
            <p:nvPr/>
          </p:nvSpPr>
          <p:spPr>
            <a:xfrm>
              <a:off x="4986245" y="1186171"/>
              <a:ext cx="1737530" cy="523220"/>
            </a:xfrm>
            <a:prstGeom prst="rect">
              <a:avLst/>
            </a:prstGeom>
          </p:spPr>
          <p:txBody>
            <a:bodyPr vert="horz" lIns="114300" tIns="57150" rIns="114300" bIns="57150" rtlCol="0" anchor="t" anchorCtr="0">
              <a:noAutofit/>
            </a:bodyPr>
            <a:lstStyle>
              <a:lvl1pPr algn="ctr" defTabSz="1028700" rtl="0" eaLnBrk="1" latinLnBrk="0" hangingPunct="1">
                <a:lnSpc>
                  <a:spcPct val="90000"/>
                </a:lnSpc>
                <a:spcBef>
                  <a:spcPct val="0"/>
                </a:spcBef>
                <a:buNone/>
                <a:defRPr sz="6750" kern="1200">
                  <a:solidFill>
                    <a:schemeClr val="tx1"/>
                  </a:solidFill>
                  <a:latin typeface="+mj-lt"/>
                  <a:ea typeface="+mj-ea"/>
                  <a:cs typeface="+mj-cs"/>
                </a:defRPr>
              </a:lvl1pPr>
            </a:lstStyle>
            <a:p>
              <a:pPr algn="l">
                <a:lnSpc>
                  <a:spcPct val="130000"/>
                </a:lnSpc>
              </a:pPr>
              <a:r>
                <a:rPr lang="pt-BR" sz="2400" b="1" dirty="0">
                  <a:latin typeface="Montserrat" panose="00000500000000000000" pitchFamily="2" charset="0"/>
                  <a:ea typeface="ADLaM Display" panose="020F0502020204030204" pitchFamily="2" charset="0"/>
                  <a:cs typeface="Arial" panose="020B0604020202020204" pitchFamily="34" charset="0"/>
                </a:rPr>
                <a:t>IVA Dual</a:t>
              </a:r>
              <a:endParaRPr lang="en-US" sz="2400" b="1" dirty="0">
                <a:latin typeface="Montserrat" panose="00000500000000000000" pitchFamily="2" charset="0"/>
                <a:cs typeface="Arial" panose="020B0604020202020204" pitchFamily="34" charset="0"/>
              </a:endParaRPr>
            </a:p>
          </p:txBody>
        </p:sp>
        <p:sp>
          <p:nvSpPr>
            <p:cNvPr id="12" name="Retângulo 11">
              <a:extLst>
                <a:ext uri="{FF2B5EF4-FFF2-40B4-BE49-F238E27FC236}">
                  <a16:creationId xmlns:a16="http://schemas.microsoft.com/office/drawing/2014/main" id="{E1D7EC40-9727-FBE7-C71A-0A7525F2FD1A}"/>
                </a:ext>
              </a:extLst>
            </p:cNvPr>
            <p:cNvSpPr/>
            <p:nvPr/>
          </p:nvSpPr>
          <p:spPr>
            <a:xfrm>
              <a:off x="4043236" y="1885995"/>
              <a:ext cx="1580821" cy="748607"/>
            </a:xfrm>
            <a:prstGeom prst="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CBS</a:t>
              </a:r>
            </a:p>
          </p:txBody>
        </p:sp>
        <p:sp>
          <p:nvSpPr>
            <p:cNvPr id="22" name="Retângulo 21">
              <a:extLst>
                <a:ext uri="{FF2B5EF4-FFF2-40B4-BE49-F238E27FC236}">
                  <a16:creationId xmlns:a16="http://schemas.microsoft.com/office/drawing/2014/main" id="{A1032293-3B3B-4294-E42C-B0BE2E2F3424}"/>
                </a:ext>
              </a:extLst>
            </p:cNvPr>
            <p:cNvSpPr/>
            <p:nvPr/>
          </p:nvSpPr>
          <p:spPr>
            <a:xfrm>
              <a:off x="5855010" y="1885995"/>
              <a:ext cx="1580821" cy="748607"/>
            </a:xfrm>
            <a:prstGeom prst="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IBS</a:t>
              </a:r>
            </a:p>
          </p:txBody>
        </p:sp>
      </p:grpSp>
      <p:grpSp>
        <p:nvGrpSpPr>
          <p:cNvPr id="27" name="Agrupar 26">
            <a:extLst>
              <a:ext uri="{FF2B5EF4-FFF2-40B4-BE49-F238E27FC236}">
                <a16:creationId xmlns:a16="http://schemas.microsoft.com/office/drawing/2014/main" id="{EFF9D6EC-1AE7-255D-A3E5-6C432B3ADA9B}"/>
              </a:ext>
            </a:extLst>
          </p:cNvPr>
          <p:cNvGrpSpPr/>
          <p:nvPr/>
        </p:nvGrpSpPr>
        <p:grpSpPr>
          <a:xfrm>
            <a:off x="7132868" y="2796085"/>
            <a:ext cx="1683328" cy="318923"/>
            <a:chOff x="6558178" y="3416239"/>
            <a:chExt cx="1683328" cy="318923"/>
          </a:xfrm>
        </p:grpSpPr>
        <p:sp>
          <p:nvSpPr>
            <p:cNvPr id="26" name="Elipse 25">
              <a:extLst>
                <a:ext uri="{FF2B5EF4-FFF2-40B4-BE49-F238E27FC236}">
                  <a16:creationId xmlns:a16="http://schemas.microsoft.com/office/drawing/2014/main" id="{E782B3B4-F367-A3A6-B144-85C9A86E4B6C}"/>
                </a:ext>
              </a:extLst>
            </p:cNvPr>
            <p:cNvSpPr/>
            <p:nvPr/>
          </p:nvSpPr>
          <p:spPr>
            <a:xfrm>
              <a:off x="6558178" y="3416239"/>
              <a:ext cx="1683328" cy="3189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a:extLst>
                <a:ext uri="{FF2B5EF4-FFF2-40B4-BE49-F238E27FC236}">
                  <a16:creationId xmlns:a16="http://schemas.microsoft.com/office/drawing/2014/main" id="{59217DF5-814F-5F81-12BC-BA36091F8E3E}"/>
                </a:ext>
              </a:extLst>
            </p:cNvPr>
            <p:cNvSpPr txBox="1"/>
            <p:nvPr/>
          </p:nvSpPr>
          <p:spPr>
            <a:xfrm>
              <a:off x="6756462" y="3427385"/>
              <a:ext cx="1485044" cy="307777"/>
            </a:xfrm>
            <a:prstGeom prst="rect">
              <a:avLst/>
            </a:prstGeom>
            <a:noFill/>
          </p:spPr>
          <p:txBody>
            <a:bodyPr wrap="square" rtlCol="0">
              <a:spAutoFit/>
            </a:bodyPr>
            <a:lstStyle/>
            <a:p>
              <a:r>
                <a:rPr lang="pt-BR" b="1" dirty="0"/>
                <a:t>IBS-M + IBS-E</a:t>
              </a:r>
            </a:p>
          </p:txBody>
        </p:sp>
      </p:grpSp>
      <p:sp>
        <p:nvSpPr>
          <p:cNvPr id="32" name="Retângulo: Cantos Arredondados 31">
            <a:extLst>
              <a:ext uri="{FF2B5EF4-FFF2-40B4-BE49-F238E27FC236}">
                <a16:creationId xmlns:a16="http://schemas.microsoft.com/office/drawing/2014/main" id="{C640E82A-CAE7-45A8-D174-92CDB542CD4D}"/>
              </a:ext>
            </a:extLst>
          </p:cNvPr>
          <p:cNvSpPr/>
          <p:nvPr/>
        </p:nvSpPr>
        <p:spPr>
          <a:xfrm>
            <a:off x="3908153" y="3453493"/>
            <a:ext cx="1580821" cy="669471"/>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Alíquota: ?</a:t>
            </a:r>
          </a:p>
        </p:txBody>
      </p:sp>
      <p:sp>
        <p:nvSpPr>
          <p:cNvPr id="33" name="Retângulo: Cantos Arredondados 32">
            <a:extLst>
              <a:ext uri="{FF2B5EF4-FFF2-40B4-BE49-F238E27FC236}">
                <a16:creationId xmlns:a16="http://schemas.microsoft.com/office/drawing/2014/main" id="{232947C2-FF58-7EA7-84AE-884EE2557F2A}"/>
              </a:ext>
            </a:extLst>
          </p:cNvPr>
          <p:cNvSpPr/>
          <p:nvPr/>
        </p:nvSpPr>
        <p:spPr>
          <a:xfrm>
            <a:off x="5771855" y="3453493"/>
            <a:ext cx="1580821" cy="669471"/>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Alíquota: ?</a:t>
            </a:r>
          </a:p>
        </p:txBody>
      </p:sp>
    </p:spTree>
    <p:extLst>
      <p:ext uri="{BB962C8B-B14F-4D97-AF65-F5344CB8AC3E}">
        <p14:creationId xmlns:p14="http://schemas.microsoft.com/office/powerpoint/2010/main" val="1942563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78A33EA-FDFA-17E1-1BFC-4DEF017EF7A1}"/>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BC5E6C9-DD2B-B02A-21F5-FD01126DFCFA}"/>
              </a:ext>
            </a:extLst>
          </p:cNvPr>
          <p:cNvPicPr preferRelativeResize="0"/>
          <p:nvPr/>
        </p:nvPicPr>
        <p:blipFill>
          <a:blip r:embed="rId3">
            <a:alphaModFix/>
          </a:blip>
          <a:stretch>
            <a:fillRect/>
          </a:stretch>
        </p:blipFill>
        <p:spPr>
          <a:xfrm>
            <a:off x="-98474" y="7495"/>
            <a:ext cx="9143990" cy="5143500"/>
          </a:xfrm>
          <a:prstGeom prst="rect">
            <a:avLst/>
          </a:prstGeom>
          <a:noFill/>
          <a:ln>
            <a:noFill/>
          </a:ln>
        </p:spPr>
      </p:pic>
      <p:sp>
        <p:nvSpPr>
          <p:cNvPr id="2" name="CaixaDeTexto 1">
            <a:extLst>
              <a:ext uri="{FF2B5EF4-FFF2-40B4-BE49-F238E27FC236}">
                <a16:creationId xmlns:a16="http://schemas.microsoft.com/office/drawing/2014/main" id="{3A18DA1C-B067-62D8-564C-98B1B8398728}"/>
              </a:ext>
            </a:extLst>
          </p:cNvPr>
          <p:cNvSpPr txBox="1"/>
          <p:nvPr/>
        </p:nvSpPr>
        <p:spPr>
          <a:xfrm>
            <a:off x="256548" y="184591"/>
            <a:ext cx="3579472"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Outras mudanças</a:t>
            </a:r>
          </a:p>
        </p:txBody>
      </p:sp>
      <p:pic>
        <p:nvPicPr>
          <p:cNvPr id="4" name="Imagem 3">
            <a:extLst>
              <a:ext uri="{FF2B5EF4-FFF2-40B4-BE49-F238E27FC236}">
                <a16:creationId xmlns:a16="http://schemas.microsoft.com/office/drawing/2014/main" id="{04D7FDAE-B2EC-784E-A312-3242889E2385}"/>
              </a:ext>
            </a:extLst>
          </p:cNvPr>
          <p:cNvPicPr>
            <a:picLocks noChangeAspect="1"/>
          </p:cNvPicPr>
          <p:nvPr/>
        </p:nvPicPr>
        <p:blipFill>
          <a:blip r:embed="rId4"/>
          <a:stretch>
            <a:fillRect/>
          </a:stretch>
        </p:blipFill>
        <p:spPr>
          <a:xfrm>
            <a:off x="4909278" y="508974"/>
            <a:ext cx="2594222" cy="3932261"/>
          </a:xfrm>
          <a:prstGeom prst="rect">
            <a:avLst/>
          </a:prstGeom>
        </p:spPr>
      </p:pic>
      <p:cxnSp>
        <p:nvCxnSpPr>
          <p:cNvPr id="5" name="Conector reto 4">
            <a:extLst>
              <a:ext uri="{FF2B5EF4-FFF2-40B4-BE49-F238E27FC236}">
                <a16:creationId xmlns:a16="http://schemas.microsoft.com/office/drawing/2014/main" id="{F3006CCF-877D-D71F-5507-60D658DD23F0}"/>
              </a:ext>
            </a:extLst>
          </p:cNvPr>
          <p:cNvCxnSpPr/>
          <p:nvPr/>
        </p:nvCxnSpPr>
        <p:spPr>
          <a:xfrm>
            <a:off x="368105" y="70794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C7358241-73F0-7217-04F6-0D7BB616B55B}"/>
              </a:ext>
            </a:extLst>
          </p:cNvPr>
          <p:cNvSpPr txBox="1"/>
          <p:nvPr/>
        </p:nvSpPr>
        <p:spPr>
          <a:xfrm>
            <a:off x="407126" y="1100254"/>
            <a:ext cx="3936266" cy="3539430"/>
          </a:xfrm>
          <a:prstGeom prst="rect">
            <a:avLst/>
          </a:prstGeom>
          <a:noFill/>
        </p:spPr>
        <p:txBody>
          <a:bodyPr wrap="square" rtlCol="0">
            <a:spAutoFit/>
          </a:bodyPr>
          <a:lstStyle/>
          <a:p>
            <a:pPr marL="285750" indent="-285750" algn="just">
              <a:buFont typeface="Arial" panose="020B0604020202020204" pitchFamily="34" charset="0"/>
              <a:buChar char="•"/>
            </a:pPr>
            <a:r>
              <a:rPr lang="pt-BR" dirty="0">
                <a:latin typeface="Montserrat" panose="00000500000000000000" pitchFamily="2" charset="0"/>
              </a:rPr>
              <a:t>Ampliação da base do </a:t>
            </a:r>
            <a:r>
              <a:rPr lang="pt-BR" b="1" dirty="0">
                <a:latin typeface="Montserrat" panose="00000500000000000000" pitchFamily="2" charset="0"/>
              </a:rPr>
              <a:t>IPVA</a:t>
            </a:r>
            <a:r>
              <a:rPr lang="pt-BR" dirty="0">
                <a:latin typeface="Montserrat" panose="00000500000000000000" pitchFamily="2" charset="0"/>
              </a:rPr>
              <a:t>: veículos aéreos e aquáticos</a:t>
            </a:r>
          </a:p>
          <a:p>
            <a:pPr algn="just"/>
            <a:endParaRPr lang="pt-BR" dirty="0">
              <a:latin typeface="Montserrat" panose="00000500000000000000" pitchFamily="2" charset="0"/>
            </a:endParaRPr>
          </a:p>
          <a:p>
            <a:pPr marL="285750" indent="-285750" algn="just">
              <a:buFont typeface="Arial" panose="020B0604020202020204" pitchFamily="34" charset="0"/>
              <a:buChar char="•"/>
            </a:pPr>
            <a:r>
              <a:rPr lang="pt-BR" dirty="0">
                <a:latin typeface="Montserrat" panose="00000500000000000000" pitchFamily="2" charset="0"/>
              </a:rPr>
              <a:t>Atualização da base de cálculo do </a:t>
            </a:r>
            <a:r>
              <a:rPr lang="pt-BR" b="1" dirty="0">
                <a:latin typeface="Montserrat" panose="00000500000000000000" pitchFamily="2" charset="0"/>
              </a:rPr>
              <a:t>IPTU</a:t>
            </a:r>
            <a:r>
              <a:rPr lang="pt-BR" dirty="0">
                <a:latin typeface="Montserrat" panose="00000500000000000000" pitchFamily="2" charset="0"/>
              </a:rPr>
              <a:t> por ato do Poder Executivo</a:t>
            </a:r>
          </a:p>
          <a:p>
            <a:pPr algn="just"/>
            <a:endParaRPr lang="pt-BR" dirty="0">
              <a:latin typeface="Montserrat" panose="00000500000000000000" pitchFamily="2" charset="0"/>
            </a:endParaRPr>
          </a:p>
          <a:p>
            <a:pPr marL="285750" indent="-285750" algn="just">
              <a:buFont typeface="Arial" panose="020B0604020202020204" pitchFamily="34" charset="0"/>
              <a:buChar char="•"/>
            </a:pPr>
            <a:r>
              <a:rPr lang="pt-BR" dirty="0">
                <a:latin typeface="Montserrat" panose="00000500000000000000" pitchFamily="2" charset="0"/>
              </a:rPr>
              <a:t>Progressividade do </a:t>
            </a:r>
            <a:r>
              <a:rPr lang="pt-BR" b="1" dirty="0">
                <a:latin typeface="Montserrat" panose="00000500000000000000" pitchFamily="2" charset="0"/>
              </a:rPr>
              <a:t>ITCMD</a:t>
            </a:r>
            <a:r>
              <a:rPr lang="pt-BR" dirty="0">
                <a:latin typeface="Montserrat" panose="00000500000000000000" pitchFamily="2" charset="0"/>
              </a:rPr>
              <a:t> e cobrança sobre doações e heranças que envolvam o exterior</a:t>
            </a:r>
          </a:p>
          <a:p>
            <a:pPr marL="285750" indent="-285750" algn="just">
              <a:buFont typeface="Arial" panose="020B0604020202020204" pitchFamily="34" charset="0"/>
              <a:buChar char="•"/>
            </a:pPr>
            <a:endParaRPr lang="pt-BR" dirty="0">
              <a:latin typeface="Montserrat" panose="00000500000000000000" pitchFamily="2" charset="0"/>
            </a:endParaRPr>
          </a:p>
          <a:p>
            <a:pPr marL="285750" indent="-285750" algn="just">
              <a:buFont typeface="Arial" panose="020B0604020202020204" pitchFamily="34" charset="0"/>
              <a:buChar char="•"/>
            </a:pPr>
            <a:r>
              <a:rPr lang="pt-BR" b="1" dirty="0">
                <a:latin typeface="Montserrat" panose="00000500000000000000" pitchFamily="2" charset="0"/>
              </a:rPr>
              <a:t>COSIP</a:t>
            </a:r>
            <a:r>
              <a:rPr lang="pt-BR" dirty="0">
                <a:latin typeface="Montserrat" panose="00000500000000000000" pitchFamily="2" charset="0"/>
              </a:rPr>
              <a:t>: inclusão do custeio de melhoria do serviço de iluminação pública e sistemas de monitoramento</a:t>
            </a:r>
          </a:p>
          <a:p>
            <a:endParaRPr lang="pt-BR" dirty="0">
              <a:latin typeface="Montserrat" panose="00000500000000000000" pitchFamily="2" charset="0"/>
            </a:endParaRPr>
          </a:p>
          <a:p>
            <a:endParaRPr lang="pt-BR" dirty="0">
              <a:latin typeface="Montserrat" panose="00000500000000000000" pitchFamily="2" charset="0"/>
            </a:endParaRPr>
          </a:p>
          <a:p>
            <a:pPr marL="285750" indent="-285750">
              <a:buFont typeface="Arial" panose="020B0604020202020204" pitchFamily="34" charset="0"/>
              <a:buChar char="•"/>
            </a:pPr>
            <a:endParaRPr lang="pt-BR" dirty="0"/>
          </a:p>
        </p:txBody>
      </p:sp>
    </p:spTree>
    <p:extLst>
      <p:ext uri="{BB962C8B-B14F-4D97-AF65-F5344CB8AC3E}">
        <p14:creationId xmlns:p14="http://schemas.microsoft.com/office/powerpoint/2010/main" val="7044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55B5A874-0E4F-EFBD-2AAB-9FF85291682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8F397C8-96CD-B3F6-6219-5D6E248490C5}"/>
              </a:ext>
            </a:extLst>
          </p:cNvPr>
          <p:cNvPicPr preferRelativeResize="0"/>
          <p:nvPr/>
        </p:nvPicPr>
        <p:blipFill>
          <a:blip r:embed="rId3">
            <a:alphaModFix/>
          </a:blip>
          <a:stretch>
            <a:fillRect/>
          </a:stretch>
        </p:blipFill>
        <p:spPr>
          <a:xfrm>
            <a:off x="35180" y="0"/>
            <a:ext cx="9143990" cy="5143500"/>
          </a:xfrm>
          <a:prstGeom prst="rect">
            <a:avLst/>
          </a:prstGeom>
          <a:noFill/>
          <a:ln>
            <a:noFill/>
          </a:ln>
        </p:spPr>
      </p:pic>
      <p:sp>
        <p:nvSpPr>
          <p:cNvPr id="8" name="CaixaDeTexto 7">
            <a:extLst>
              <a:ext uri="{FF2B5EF4-FFF2-40B4-BE49-F238E27FC236}">
                <a16:creationId xmlns:a16="http://schemas.microsoft.com/office/drawing/2014/main" id="{34BC444C-DEFC-D769-AE90-AB1281789003}"/>
              </a:ext>
            </a:extLst>
          </p:cNvPr>
          <p:cNvSpPr txBox="1"/>
          <p:nvPr/>
        </p:nvSpPr>
        <p:spPr>
          <a:xfrm>
            <a:off x="946058" y="213377"/>
            <a:ext cx="7322234" cy="954107"/>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Índice de Participação dos Municípios</a:t>
            </a:r>
          </a:p>
          <a:p>
            <a:endParaRPr lang="pt-BR" sz="2800" b="1" dirty="0">
              <a:latin typeface="Montserrat" panose="00000500000000000000" pitchFamily="2" charset="0"/>
            </a:endParaRPr>
          </a:p>
        </p:txBody>
      </p:sp>
      <p:cxnSp>
        <p:nvCxnSpPr>
          <p:cNvPr id="5" name="Conector reto 4">
            <a:extLst>
              <a:ext uri="{FF2B5EF4-FFF2-40B4-BE49-F238E27FC236}">
                <a16:creationId xmlns:a16="http://schemas.microsoft.com/office/drawing/2014/main" id="{CE4C8726-646A-CFEF-DFD2-22128FE65B56}"/>
              </a:ext>
            </a:extLst>
          </p:cNvPr>
          <p:cNvCxnSpPr/>
          <p:nvPr/>
        </p:nvCxnSpPr>
        <p:spPr>
          <a:xfrm>
            <a:off x="1074491" y="716198"/>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m 5">
            <a:extLst>
              <a:ext uri="{FF2B5EF4-FFF2-40B4-BE49-F238E27FC236}">
                <a16:creationId xmlns:a16="http://schemas.microsoft.com/office/drawing/2014/main" id="{F750DF0F-1E28-7C10-0F3C-380E348F4344}"/>
              </a:ext>
            </a:extLst>
          </p:cNvPr>
          <p:cNvPicPr>
            <a:picLocks noChangeAspect="1"/>
          </p:cNvPicPr>
          <p:nvPr/>
        </p:nvPicPr>
        <p:blipFill>
          <a:blip r:embed="rId4"/>
          <a:stretch>
            <a:fillRect/>
          </a:stretch>
        </p:blipFill>
        <p:spPr>
          <a:xfrm>
            <a:off x="1807045" y="2515816"/>
            <a:ext cx="5621349" cy="2080102"/>
          </a:xfrm>
          <a:prstGeom prst="rect">
            <a:avLst/>
          </a:prstGeom>
        </p:spPr>
      </p:pic>
      <p:sp>
        <p:nvSpPr>
          <p:cNvPr id="9" name="Fluxograma: Conector 8">
            <a:extLst>
              <a:ext uri="{FF2B5EF4-FFF2-40B4-BE49-F238E27FC236}">
                <a16:creationId xmlns:a16="http://schemas.microsoft.com/office/drawing/2014/main" id="{80AEF35F-F4C4-9203-D126-CE73B9ED9B60}"/>
              </a:ext>
            </a:extLst>
          </p:cNvPr>
          <p:cNvSpPr/>
          <p:nvPr/>
        </p:nvSpPr>
        <p:spPr>
          <a:xfrm>
            <a:off x="2677404" y="954107"/>
            <a:ext cx="1765495" cy="1686830"/>
          </a:xfrm>
          <a:prstGeom prst="flowChartConnector">
            <a:avLst/>
          </a:prstGeom>
          <a:solidFill>
            <a:srgbClr val="2558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Conector 9">
            <a:extLst>
              <a:ext uri="{FF2B5EF4-FFF2-40B4-BE49-F238E27FC236}">
                <a16:creationId xmlns:a16="http://schemas.microsoft.com/office/drawing/2014/main" id="{5380D085-0C45-859B-AD76-6826CAD5BF12}"/>
              </a:ext>
            </a:extLst>
          </p:cNvPr>
          <p:cNvSpPr/>
          <p:nvPr/>
        </p:nvSpPr>
        <p:spPr>
          <a:xfrm>
            <a:off x="2891105" y="1171316"/>
            <a:ext cx="1338092" cy="1251658"/>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1E4CFDD8-2524-AACB-D30A-C32C148FC65E}"/>
              </a:ext>
            </a:extLst>
          </p:cNvPr>
          <p:cNvSpPr txBox="1"/>
          <p:nvPr/>
        </p:nvSpPr>
        <p:spPr>
          <a:xfrm>
            <a:off x="2891105" y="1538882"/>
            <a:ext cx="1338092" cy="738664"/>
          </a:xfrm>
          <a:prstGeom prst="rect">
            <a:avLst/>
          </a:prstGeom>
          <a:noFill/>
        </p:spPr>
        <p:txBody>
          <a:bodyPr wrap="square" rtlCol="0">
            <a:spAutoFit/>
          </a:bodyPr>
          <a:lstStyle/>
          <a:p>
            <a:pPr algn="ctr"/>
            <a:r>
              <a:rPr lang="pt-BR" b="1" dirty="0"/>
              <a:t>25% do IBS-E para Municípios</a:t>
            </a:r>
          </a:p>
        </p:txBody>
      </p:sp>
    </p:spTree>
    <p:extLst>
      <p:ext uri="{BB962C8B-B14F-4D97-AF65-F5344CB8AC3E}">
        <p14:creationId xmlns:p14="http://schemas.microsoft.com/office/powerpoint/2010/main" val="297249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92107227-D8A2-5A8A-EBC6-8FAEC20CFEF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56F6DB6-605C-7CAB-4A38-4240FDE906DE}"/>
              </a:ext>
            </a:extLst>
          </p:cNvPr>
          <p:cNvPicPr preferRelativeResize="0"/>
          <p:nvPr/>
        </p:nvPicPr>
        <p:blipFill>
          <a:blip r:embed="rId3">
            <a:alphaModFix amt="35000"/>
          </a:blip>
          <a:stretch>
            <a:fillRect/>
          </a:stretch>
        </p:blipFill>
        <p:spPr>
          <a:xfrm>
            <a:off x="0" y="0"/>
            <a:ext cx="9143990" cy="5143500"/>
          </a:xfrm>
          <a:prstGeom prst="rect">
            <a:avLst/>
          </a:prstGeom>
        </p:spPr>
      </p:pic>
      <p:sp>
        <p:nvSpPr>
          <p:cNvPr id="11" name="CaixaDeTexto 10">
            <a:extLst>
              <a:ext uri="{FF2B5EF4-FFF2-40B4-BE49-F238E27FC236}">
                <a16:creationId xmlns:a16="http://schemas.microsoft.com/office/drawing/2014/main" id="{A10B550D-43AA-158B-D0C4-0992BB3B20E0}"/>
              </a:ext>
            </a:extLst>
          </p:cNvPr>
          <p:cNvSpPr txBox="1"/>
          <p:nvPr/>
        </p:nvSpPr>
        <p:spPr>
          <a:xfrm rot="16200000">
            <a:off x="-161776" y="1179342"/>
            <a:ext cx="6077241" cy="923330"/>
          </a:xfrm>
          <a:prstGeom prst="rect">
            <a:avLst/>
          </a:prstGeom>
          <a:noFill/>
        </p:spPr>
        <p:txBody>
          <a:bodyPr wrap="square" rtlCol="0">
            <a:spAutoFit/>
          </a:bodyPr>
          <a:lstStyle/>
          <a:p>
            <a:r>
              <a:rPr lang="pt-BR" sz="5400" b="1" dirty="0">
                <a:latin typeface="Montserrat" panose="00000500000000000000" pitchFamily="2" charset="0"/>
              </a:rPr>
              <a:t>TRANSIÇÃO</a:t>
            </a:r>
          </a:p>
        </p:txBody>
      </p:sp>
      <p:pic>
        <p:nvPicPr>
          <p:cNvPr id="3" name="Imagem 2">
            <a:extLst>
              <a:ext uri="{FF2B5EF4-FFF2-40B4-BE49-F238E27FC236}">
                <a16:creationId xmlns:a16="http://schemas.microsoft.com/office/drawing/2014/main" id="{7DBFFA71-F036-EBDE-73EA-B8348C8AEF4E}"/>
              </a:ext>
            </a:extLst>
          </p:cNvPr>
          <p:cNvPicPr>
            <a:picLocks noChangeAspect="1"/>
          </p:cNvPicPr>
          <p:nvPr/>
        </p:nvPicPr>
        <p:blipFill>
          <a:blip r:embed="rId4">
            <a:alphaModFix amt="35000"/>
          </a:blip>
          <a:stretch>
            <a:fillRect/>
          </a:stretch>
        </p:blipFill>
        <p:spPr>
          <a:xfrm>
            <a:off x="2113742" y="620861"/>
            <a:ext cx="5113463" cy="3901778"/>
          </a:xfrm>
          <a:prstGeom prst="rect">
            <a:avLst/>
          </a:prstGeom>
        </p:spPr>
      </p:pic>
    </p:spTree>
    <p:extLst>
      <p:ext uri="{BB962C8B-B14F-4D97-AF65-F5344CB8AC3E}">
        <p14:creationId xmlns:p14="http://schemas.microsoft.com/office/powerpoint/2010/main" val="3983248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43CBE911-E9E7-D44F-3CD5-47CE4441A36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FA249E3-10F2-6B93-819C-443382E17EE1}"/>
              </a:ext>
            </a:extLst>
          </p:cNvPr>
          <p:cNvPicPr preferRelativeResize="0"/>
          <p:nvPr/>
        </p:nvPicPr>
        <p:blipFill>
          <a:blip r:embed="rId3">
            <a:alphaModFix/>
          </a:blip>
          <a:stretch>
            <a:fillRect/>
          </a:stretch>
        </p:blipFill>
        <p:spPr>
          <a:xfrm>
            <a:off x="35180" y="0"/>
            <a:ext cx="9143990" cy="5143500"/>
          </a:xfrm>
          <a:prstGeom prst="rect">
            <a:avLst/>
          </a:prstGeom>
          <a:noFill/>
          <a:ln>
            <a:noFill/>
          </a:ln>
        </p:spPr>
      </p:pic>
      <p:sp>
        <p:nvSpPr>
          <p:cNvPr id="8" name="CaixaDeTexto 7">
            <a:extLst>
              <a:ext uri="{FF2B5EF4-FFF2-40B4-BE49-F238E27FC236}">
                <a16:creationId xmlns:a16="http://schemas.microsoft.com/office/drawing/2014/main" id="{D3305E89-33AD-B4DA-8973-CAF17F5E2DFE}"/>
              </a:ext>
            </a:extLst>
          </p:cNvPr>
          <p:cNvSpPr txBox="1"/>
          <p:nvPr/>
        </p:nvSpPr>
        <p:spPr>
          <a:xfrm>
            <a:off x="676911" y="291361"/>
            <a:ext cx="4681205"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Período de Transição</a:t>
            </a:r>
          </a:p>
        </p:txBody>
      </p:sp>
      <p:cxnSp>
        <p:nvCxnSpPr>
          <p:cNvPr id="19" name="Conector reto 18">
            <a:extLst>
              <a:ext uri="{FF2B5EF4-FFF2-40B4-BE49-F238E27FC236}">
                <a16:creationId xmlns:a16="http://schemas.microsoft.com/office/drawing/2014/main" id="{B2974D00-E159-64DF-D4D9-781003442114}"/>
              </a:ext>
            </a:extLst>
          </p:cNvPr>
          <p:cNvCxnSpPr/>
          <p:nvPr/>
        </p:nvCxnSpPr>
        <p:spPr>
          <a:xfrm>
            <a:off x="772691" y="814581"/>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Agrupar 4">
            <a:extLst>
              <a:ext uri="{FF2B5EF4-FFF2-40B4-BE49-F238E27FC236}">
                <a16:creationId xmlns:a16="http://schemas.microsoft.com/office/drawing/2014/main" id="{5899E249-8DCF-8136-B74B-54EC0C3FD6A3}"/>
              </a:ext>
            </a:extLst>
          </p:cNvPr>
          <p:cNvGrpSpPr/>
          <p:nvPr/>
        </p:nvGrpSpPr>
        <p:grpSpPr>
          <a:xfrm>
            <a:off x="772691" y="1663809"/>
            <a:ext cx="7984273" cy="1815882"/>
            <a:chOff x="721113" y="1105942"/>
            <a:chExt cx="7984273" cy="1815882"/>
          </a:xfrm>
        </p:grpSpPr>
        <p:sp>
          <p:nvSpPr>
            <p:cNvPr id="3" name="CaixaDeTexto 2">
              <a:extLst>
                <a:ext uri="{FF2B5EF4-FFF2-40B4-BE49-F238E27FC236}">
                  <a16:creationId xmlns:a16="http://schemas.microsoft.com/office/drawing/2014/main" id="{1D7D342B-793B-1F74-150D-8FFFE05A5ED7}"/>
                </a:ext>
              </a:extLst>
            </p:cNvPr>
            <p:cNvSpPr txBox="1"/>
            <p:nvPr/>
          </p:nvSpPr>
          <p:spPr>
            <a:xfrm>
              <a:off x="721113" y="1105942"/>
              <a:ext cx="3850887" cy="1815882"/>
            </a:xfrm>
            <a:prstGeom prst="rect">
              <a:avLst/>
            </a:prstGeom>
            <a:noFill/>
          </p:spPr>
          <p:txBody>
            <a:bodyPr wrap="square" rtlCol="0">
              <a:spAutoFit/>
            </a:bodyPr>
            <a:lstStyle/>
            <a:p>
              <a:r>
                <a:rPr lang="pt-BR" sz="2800" b="1" dirty="0">
                  <a:latin typeface="Montserrat" panose="00000500000000000000" pitchFamily="2" charset="0"/>
                </a:rPr>
                <a:t>Para o contribuinte</a:t>
              </a:r>
            </a:p>
            <a:p>
              <a:endParaRPr lang="pt-BR" dirty="0"/>
            </a:p>
            <a:p>
              <a:endParaRPr lang="pt-BR" dirty="0"/>
            </a:p>
            <a:p>
              <a:endParaRPr lang="pt-BR" dirty="0"/>
            </a:p>
            <a:p>
              <a:endParaRPr lang="pt-BR" dirty="0"/>
            </a:p>
            <a:p>
              <a:r>
                <a:rPr lang="pt-BR" sz="2800" b="1" dirty="0">
                  <a:latin typeface="Montserrat" panose="00000500000000000000" pitchFamily="2" charset="0"/>
                </a:rPr>
                <a:t>Federativa</a:t>
              </a:r>
            </a:p>
          </p:txBody>
        </p:sp>
        <p:sp>
          <p:nvSpPr>
            <p:cNvPr id="4" name="CaixaDeTexto 3">
              <a:extLst>
                <a:ext uri="{FF2B5EF4-FFF2-40B4-BE49-F238E27FC236}">
                  <a16:creationId xmlns:a16="http://schemas.microsoft.com/office/drawing/2014/main" id="{B47B1B12-1F5A-D5FB-1353-D2672BDE7365}"/>
                </a:ext>
              </a:extLst>
            </p:cNvPr>
            <p:cNvSpPr txBox="1"/>
            <p:nvPr/>
          </p:nvSpPr>
          <p:spPr>
            <a:xfrm>
              <a:off x="4854499" y="1105942"/>
              <a:ext cx="3850887" cy="1815882"/>
            </a:xfrm>
            <a:prstGeom prst="rect">
              <a:avLst/>
            </a:prstGeom>
            <a:noFill/>
          </p:spPr>
          <p:txBody>
            <a:bodyPr wrap="square" rtlCol="0">
              <a:spAutoFit/>
            </a:bodyPr>
            <a:lstStyle/>
            <a:p>
              <a:r>
                <a:rPr lang="pt-BR" sz="2800" b="1" dirty="0">
                  <a:latin typeface="Montserrat" panose="00000500000000000000" pitchFamily="2" charset="0"/>
                </a:rPr>
                <a:t>2026 a 2032 </a:t>
              </a:r>
              <a:r>
                <a:rPr lang="pt-BR" sz="1800" dirty="0">
                  <a:latin typeface="Montserrat" panose="00000500000000000000" pitchFamily="2" charset="0"/>
                </a:rPr>
                <a:t>(7 anos)</a:t>
              </a:r>
            </a:p>
            <a:p>
              <a:endParaRPr lang="pt-BR" dirty="0">
                <a:latin typeface="Montserrat" panose="00000500000000000000" pitchFamily="2" charset="0"/>
              </a:endParaRPr>
            </a:p>
            <a:p>
              <a:endParaRPr lang="pt-BR" dirty="0"/>
            </a:p>
            <a:p>
              <a:endParaRPr lang="pt-BR" dirty="0"/>
            </a:p>
            <a:p>
              <a:endParaRPr lang="pt-BR" dirty="0"/>
            </a:p>
            <a:p>
              <a:r>
                <a:rPr lang="pt-BR" sz="2800" b="1" dirty="0">
                  <a:latin typeface="Montserrat" panose="00000500000000000000" pitchFamily="2" charset="0"/>
                </a:rPr>
                <a:t>2029 a 2096 </a:t>
              </a:r>
              <a:r>
                <a:rPr lang="pt-BR" sz="1800" dirty="0">
                  <a:latin typeface="Montserrat" panose="00000500000000000000" pitchFamily="2" charset="0"/>
                </a:rPr>
                <a:t>(68 anos)</a:t>
              </a:r>
            </a:p>
          </p:txBody>
        </p:sp>
      </p:grpSp>
    </p:spTree>
    <p:extLst>
      <p:ext uri="{BB962C8B-B14F-4D97-AF65-F5344CB8AC3E}">
        <p14:creationId xmlns:p14="http://schemas.microsoft.com/office/powerpoint/2010/main" val="1362916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ED86178A-FF22-0D59-9352-1D9091E150D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96A079B-F0CB-CF31-9AFC-F8EB4C678D42}"/>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CaixaDeTexto 1">
            <a:extLst>
              <a:ext uri="{FF2B5EF4-FFF2-40B4-BE49-F238E27FC236}">
                <a16:creationId xmlns:a16="http://schemas.microsoft.com/office/drawing/2014/main" id="{5F6EF765-73F9-F2D6-78F3-3BC5007EBBDC}"/>
              </a:ext>
            </a:extLst>
          </p:cNvPr>
          <p:cNvSpPr txBox="1"/>
          <p:nvPr/>
        </p:nvSpPr>
        <p:spPr>
          <a:xfrm>
            <a:off x="1652155" y="966355"/>
            <a:ext cx="4748645" cy="307777"/>
          </a:xfrm>
          <a:prstGeom prst="rect">
            <a:avLst/>
          </a:prstGeom>
          <a:noFill/>
        </p:spPr>
        <p:txBody>
          <a:bodyPr wrap="square" rtlCol="0">
            <a:spAutoFit/>
          </a:bodyPr>
          <a:lstStyle/>
          <a:p>
            <a:r>
              <a:rPr lang="pt-BR" dirty="0"/>
              <a:t>Contribuintes – o que fazer</a:t>
            </a:r>
          </a:p>
        </p:txBody>
      </p:sp>
      <p:sp>
        <p:nvSpPr>
          <p:cNvPr id="5" name="CaixaDeTexto 4">
            <a:extLst>
              <a:ext uri="{FF2B5EF4-FFF2-40B4-BE49-F238E27FC236}">
                <a16:creationId xmlns:a16="http://schemas.microsoft.com/office/drawing/2014/main" id="{BCFF5E4C-270E-A2C8-52C6-DC227C97F2CF}"/>
              </a:ext>
            </a:extLst>
          </p:cNvPr>
          <p:cNvSpPr txBox="1"/>
          <p:nvPr/>
        </p:nvSpPr>
        <p:spPr>
          <a:xfrm rot="16200000">
            <a:off x="-1684613" y="1692379"/>
            <a:ext cx="4681205" cy="523220"/>
          </a:xfrm>
          <a:prstGeom prst="rect">
            <a:avLst/>
          </a:prstGeom>
          <a:noFill/>
        </p:spPr>
        <p:txBody>
          <a:bodyPr wrap="square" rtlCol="0">
            <a:spAutoFit/>
          </a:bodyPr>
          <a:lstStyle/>
          <a:p>
            <a:r>
              <a:rPr lang="pt-BR" sz="2800" b="1" dirty="0">
                <a:latin typeface="Montserrat" panose="00000500000000000000" pitchFamily="2" charset="0"/>
              </a:rPr>
              <a:t>Período de Transição</a:t>
            </a:r>
          </a:p>
        </p:txBody>
      </p:sp>
      <p:pic>
        <p:nvPicPr>
          <p:cNvPr id="7" name="Imagem 6">
            <a:extLst>
              <a:ext uri="{FF2B5EF4-FFF2-40B4-BE49-F238E27FC236}">
                <a16:creationId xmlns:a16="http://schemas.microsoft.com/office/drawing/2014/main" id="{B0285A73-869B-4907-CF96-A7CB56B98AAD}"/>
              </a:ext>
            </a:extLst>
          </p:cNvPr>
          <p:cNvPicPr>
            <a:picLocks noChangeAspect="1"/>
          </p:cNvPicPr>
          <p:nvPr/>
        </p:nvPicPr>
        <p:blipFill>
          <a:blip r:embed="rId4"/>
          <a:stretch>
            <a:fillRect/>
          </a:stretch>
        </p:blipFill>
        <p:spPr>
          <a:xfrm>
            <a:off x="1311969" y="278504"/>
            <a:ext cx="6561389" cy="4016088"/>
          </a:xfrm>
          <a:prstGeom prst="rect">
            <a:avLst/>
          </a:prstGeom>
        </p:spPr>
      </p:pic>
      <p:sp>
        <p:nvSpPr>
          <p:cNvPr id="8" name="CaixaDeTexto 7">
            <a:extLst>
              <a:ext uri="{FF2B5EF4-FFF2-40B4-BE49-F238E27FC236}">
                <a16:creationId xmlns:a16="http://schemas.microsoft.com/office/drawing/2014/main" id="{AEE20FE7-B32A-08A8-CBA1-5DF2391A40C6}"/>
              </a:ext>
            </a:extLst>
          </p:cNvPr>
          <p:cNvSpPr txBox="1"/>
          <p:nvPr/>
        </p:nvSpPr>
        <p:spPr>
          <a:xfrm>
            <a:off x="5214139" y="4265319"/>
            <a:ext cx="2659219" cy="307777"/>
          </a:xfrm>
          <a:prstGeom prst="rect">
            <a:avLst/>
          </a:prstGeom>
          <a:noFill/>
        </p:spPr>
        <p:txBody>
          <a:bodyPr wrap="square" rtlCol="0">
            <a:spAutoFit/>
          </a:bodyPr>
          <a:lstStyle/>
          <a:p>
            <a:r>
              <a:rPr lang="pt-BR" b="1" dirty="0"/>
              <a:t>*Portal da Reforma Tributária</a:t>
            </a:r>
          </a:p>
        </p:txBody>
      </p:sp>
    </p:spTree>
    <p:extLst>
      <p:ext uri="{BB962C8B-B14F-4D97-AF65-F5344CB8AC3E}">
        <p14:creationId xmlns:p14="http://schemas.microsoft.com/office/powerpoint/2010/main" val="3290632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B846FBF5-BC9E-59AE-4339-A0B993A8E0C4}"/>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A18C7E4F-FE5C-F925-D609-4D6A67CCAFE4}"/>
              </a:ext>
            </a:extLst>
          </p:cNvPr>
          <p:cNvPicPr preferRelativeResize="0"/>
          <p:nvPr/>
        </p:nvPicPr>
        <p:blipFill>
          <a:blip r:embed="rId3">
            <a:alphaModFix/>
          </a:blip>
          <a:stretch>
            <a:fillRect/>
          </a:stretch>
        </p:blipFill>
        <p:spPr>
          <a:xfrm>
            <a:off x="35180" y="0"/>
            <a:ext cx="9143990" cy="5143500"/>
          </a:xfrm>
          <a:prstGeom prst="rect">
            <a:avLst/>
          </a:prstGeom>
          <a:noFill/>
          <a:ln>
            <a:noFill/>
          </a:ln>
        </p:spPr>
      </p:pic>
      <p:sp>
        <p:nvSpPr>
          <p:cNvPr id="8" name="CaixaDeTexto 7">
            <a:extLst>
              <a:ext uri="{FF2B5EF4-FFF2-40B4-BE49-F238E27FC236}">
                <a16:creationId xmlns:a16="http://schemas.microsoft.com/office/drawing/2014/main" id="{DB63BCED-DABA-7D9B-CAF3-E301F5E64392}"/>
              </a:ext>
            </a:extLst>
          </p:cNvPr>
          <p:cNvSpPr txBox="1"/>
          <p:nvPr/>
        </p:nvSpPr>
        <p:spPr>
          <a:xfrm>
            <a:off x="676911" y="291361"/>
            <a:ext cx="4681205"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Período de Transição</a:t>
            </a:r>
          </a:p>
        </p:txBody>
      </p:sp>
      <p:grpSp>
        <p:nvGrpSpPr>
          <p:cNvPr id="18" name="Agrupar 17">
            <a:extLst>
              <a:ext uri="{FF2B5EF4-FFF2-40B4-BE49-F238E27FC236}">
                <a16:creationId xmlns:a16="http://schemas.microsoft.com/office/drawing/2014/main" id="{5AA5B87F-1EC1-AE91-9932-1455204FBD26}"/>
              </a:ext>
            </a:extLst>
          </p:cNvPr>
          <p:cNvGrpSpPr/>
          <p:nvPr/>
        </p:nvGrpSpPr>
        <p:grpSpPr>
          <a:xfrm>
            <a:off x="668015" y="1134086"/>
            <a:ext cx="7807970" cy="2875329"/>
            <a:chOff x="668015" y="1134086"/>
            <a:chExt cx="7807970" cy="2875329"/>
          </a:xfrm>
        </p:grpSpPr>
        <p:pic>
          <p:nvPicPr>
            <p:cNvPr id="3" name="Imagem 2">
              <a:extLst>
                <a:ext uri="{FF2B5EF4-FFF2-40B4-BE49-F238E27FC236}">
                  <a16:creationId xmlns:a16="http://schemas.microsoft.com/office/drawing/2014/main" id="{8473A3A1-D8C6-EF03-92B3-5928D371D7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015" y="1134086"/>
              <a:ext cx="7807970" cy="2875329"/>
            </a:xfrm>
            <a:prstGeom prst="rect">
              <a:avLst/>
            </a:prstGeom>
            <a:noFill/>
            <a:ln>
              <a:noFill/>
            </a:ln>
          </p:spPr>
        </p:pic>
        <p:pic>
          <p:nvPicPr>
            <p:cNvPr id="5" name="Imagem 4">
              <a:extLst>
                <a:ext uri="{FF2B5EF4-FFF2-40B4-BE49-F238E27FC236}">
                  <a16:creationId xmlns:a16="http://schemas.microsoft.com/office/drawing/2014/main" id="{1571F0A2-7890-9D2E-B328-EF6FBE74DADA}"/>
                </a:ext>
              </a:extLst>
            </p:cNvPr>
            <p:cNvPicPr>
              <a:picLocks noChangeAspect="1"/>
            </p:cNvPicPr>
            <p:nvPr/>
          </p:nvPicPr>
          <p:blipFill>
            <a:blip r:embed="rId5"/>
            <a:stretch>
              <a:fillRect/>
            </a:stretch>
          </p:blipFill>
          <p:spPr>
            <a:xfrm>
              <a:off x="1567044" y="3308412"/>
              <a:ext cx="861135" cy="274344"/>
            </a:xfrm>
            <a:prstGeom prst="rect">
              <a:avLst/>
            </a:prstGeom>
          </p:spPr>
        </p:pic>
        <p:pic>
          <p:nvPicPr>
            <p:cNvPr id="7" name="Imagem 6">
              <a:extLst>
                <a:ext uri="{FF2B5EF4-FFF2-40B4-BE49-F238E27FC236}">
                  <a16:creationId xmlns:a16="http://schemas.microsoft.com/office/drawing/2014/main" id="{6F75C8EC-8CED-19D8-F446-6E8F6C22708F}"/>
                </a:ext>
              </a:extLst>
            </p:cNvPr>
            <p:cNvPicPr>
              <a:picLocks noChangeAspect="1"/>
            </p:cNvPicPr>
            <p:nvPr/>
          </p:nvPicPr>
          <p:blipFill>
            <a:blip r:embed="rId5"/>
            <a:stretch>
              <a:fillRect/>
            </a:stretch>
          </p:blipFill>
          <p:spPr>
            <a:xfrm>
              <a:off x="1574077" y="2499485"/>
              <a:ext cx="861135" cy="274344"/>
            </a:xfrm>
            <a:prstGeom prst="rect">
              <a:avLst/>
            </a:prstGeom>
          </p:spPr>
        </p:pic>
        <p:pic>
          <p:nvPicPr>
            <p:cNvPr id="11" name="Imagem 10">
              <a:extLst>
                <a:ext uri="{FF2B5EF4-FFF2-40B4-BE49-F238E27FC236}">
                  <a16:creationId xmlns:a16="http://schemas.microsoft.com/office/drawing/2014/main" id="{BD716CF1-59A1-11FE-CB6F-07D7DC0E6416}"/>
                </a:ext>
              </a:extLst>
            </p:cNvPr>
            <p:cNvPicPr>
              <a:picLocks noChangeAspect="1"/>
            </p:cNvPicPr>
            <p:nvPr/>
          </p:nvPicPr>
          <p:blipFill>
            <a:blip r:embed="rId6"/>
            <a:stretch>
              <a:fillRect/>
            </a:stretch>
          </p:blipFill>
          <p:spPr>
            <a:xfrm>
              <a:off x="1567044" y="1282284"/>
              <a:ext cx="4656223" cy="777307"/>
            </a:xfrm>
            <a:prstGeom prst="rect">
              <a:avLst/>
            </a:prstGeom>
          </p:spPr>
        </p:pic>
        <p:pic>
          <p:nvPicPr>
            <p:cNvPr id="16" name="Imagem 15">
              <a:extLst>
                <a:ext uri="{FF2B5EF4-FFF2-40B4-BE49-F238E27FC236}">
                  <a16:creationId xmlns:a16="http://schemas.microsoft.com/office/drawing/2014/main" id="{0DA31DD3-FF3F-72FC-3909-DFE34BF36F05}"/>
                </a:ext>
              </a:extLst>
            </p:cNvPr>
            <p:cNvPicPr>
              <a:picLocks noChangeAspect="1"/>
            </p:cNvPicPr>
            <p:nvPr/>
          </p:nvPicPr>
          <p:blipFill>
            <a:blip r:embed="rId7"/>
            <a:stretch>
              <a:fillRect/>
            </a:stretch>
          </p:blipFill>
          <p:spPr>
            <a:xfrm>
              <a:off x="1763124" y="1818606"/>
              <a:ext cx="609653" cy="205758"/>
            </a:xfrm>
            <a:prstGeom prst="rect">
              <a:avLst/>
            </a:prstGeom>
          </p:spPr>
        </p:pic>
        <p:sp>
          <p:nvSpPr>
            <p:cNvPr id="12" name="Retângulo 11">
              <a:extLst>
                <a:ext uri="{FF2B5EF4-FFF2-40B4-BE49-F238E27FC236}">
                  <a16:creationId xmlns:a16="http://schemas.microsoft.com/office/drawing/2014/main" id="{761B3CCB-6C0B-8D26-9CE4-FAFE0DEA6861}"/>
                </a:ext>
              </a:extLst>
            </p:cNvPr>
            <p:cNvSpPr/>
            <p:nvPr/>
          </p:nvSpPr>
          <p:spPr>
            <a:xfrm rot="10800000" flipH="1" flipV="1">
              <a:off x="1574078" y="1818606"/>
              <a:ext cx="289892" cy="188689"/>
            </a:xfrm>
            <a:prstGeom prst="rect">
              <a:avLst/>
            </a:prstGeom>
            <a:solidFill>
              <a:srgbClr val="E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sz="900" b="1" dirty="0">
                <a:solidFill>
                  <a:srgbClr val="037384"/>
                </a:solidFill>
              </a:endParaRPr>
            </a:p>
          </p:txBody>
        </p:sp>
        <p:sp>
          <p:nvSpPr>
            <p:cNvPr id="17" name="Retângulo 16">
              <a:extLst>
                <a:ext uri="{FF2B5EF4-FFF2-40B4-BE49-F238E27FC236}">
                  <a16:creationId xmlns:a16="http://schemas.microsoft.com/office/drawing/2014/main" id="{019E3696-F042-DE07-987B-A69EF5B438F3}"/>
                </a:ext>
              </a:extLst>
            </p:cNvPr>
            <p:cNvSpPr/>
            <p:nvPr/>
          </p:nvSpPr>
          <p:spPr>
            <a:xfrm>
              <a:off x="1582513" y="2615276"/>
              <a:ext cx="787991" cy="161779"/>
            </a:xfrm>
            <a:prstGeom prst="rect">
              <a:avLst/>
            </a:prstGeom>
            <a:solidFill>
              <a:srgbClr val="E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37384"/>
                  </a:solidFill>
                </a:rPr>
                <a:t>0,9%</a:t>
              </a:r>
            </a:p>
          </p:txBody>
        </p:sp>
      </p:grpSp>
      <p:cxnSp>
        <p:nvCxnSpPr>
          <p:cNvPr id="19" name="Conector reto 18">
            <a:extLst>
              <a:ext uri="{FF2B5EF4-FFF2-40B4-BE49-F238E27FC236}">
                <a16:creationId xmlns:a16="http://schemas.microsoft.com/office/drawing/2014/main" id="{B4791CF4-A249-11F3-499F-AB5184428DB1}"/>
              </a:ext>
            </a:extLst>
          </p:cNvPr>
          <p:cNvCxnSpPr/>
          <p:nvPr/>
        </p:nvCxnSpPr>
        <p:spPr>
          <a:xfrm>
            <a:off x="772691" y="814581"/>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586B935C-540E-FD4E-F319-8612B47903B0}"/>
              </a:ext>
            </a:extLst>
          </p:cNvPr>
          <p:cNvSpPr txBox="1"/>
          <p:nvPr/>
        </p:nvSpPr>
        <p:spPr>
          <a:xfrm>
            <a:off x="6504878" y="3979678"/>
            <a:ext cx="2200508" cy="246221"/>
          </a:xfrm>
          <a:prstGeom prst="rect">
            <a:avLst/>
          </a:prstGeom>
          <a:noFill/>
        </p:spPr>
        <p:txBody>
          <a:bodyPr wrap="square" rtlCol="0">
            <a:spAutoFit/>
          </a:bodyPr>
          <a:lstStyle/>
          <a:p>
            <a:r>
              <a:rPr lang="pt-BR" sz="1000" b="1" dirty="0"/>
              <a:t>*Prof. Willian Oliveira</a:t>
            </a:r>
          </a:p>
        </p:txBody>
      </p:sp>
    </p:spTree>
    <p:extLst>
      <p:ext uri="{BB962C8B-B14F-4D97-AF65-F5344CB8AC3E}">
        <p14:creationId xmlns:p14="http://schemas.microsoft.com/office/powerpoint/2010/main" val="4123140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587BDDF-54D5-41A0-40B3-90F91E22D14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92BF29F-D55E-CB16-3591-84A28E5A4141}"/>
              </a:ext>
            </a:extLst>
          </p:cNvPr>
          <p:cNvPicPr preferRelativeResize="0"/>
          <p:nvPr/>
        </p:nvPicPr>
        <p:blipFill>
          <a:blip r:embed="rId3">
            <a:alphaModFix/>
          </a:blip>
          <a:stretch>
            <a:fillRect/>
          </a:stretch>
        </p:blipFill>
        <p:spPr>
          <a:xfrm>
            <a:off x="35180" y="0"/>
            <a:ext cx="9143990" cy="5143500"/>
          </a:xfrm>
          <a:prstGeom prst="rect">
            <a:avLst/>
          </a:prstGeom>
          <a:noFill/>
          <a:ln>
            <a:noFill/>
          </a:ln>
        </p:spPr>
      </p:pic>
      <p:sp>
        <p:nvSpPr>
          <p:cNvPr id="8" name="CaixaDeTexto 7">
            <a:extLst>
              <a:ext uri="{FF2B5EF4-FFF2-40B4-BE49-F238E27FC236}">
                <a16:creationId xmlns:a16="http://schemas.microsoft.com/office/drawing/2014/main" id="{8E92ADC5-B029-B797-9434-1FFC2B592371}"/>
              </a:ext>
            </a:extLst>
          </p:cNvPr>
          <p:cNvSpPr txBox="1"/>
          <p:nvPr/>
        </p:nvSpPr>
        <p:spPr>
          <a:xfrm>
            <a:off x="949569" y="275157"/>
            <a:ext cx="6907237" cy="954107"/>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Transição para os Entes Federados</a:t>
            </a:r>
          </a:p>
          <a:p>
            <a:endParaRPr lang="pt-BR" sz="2800" b="1" dirty="0">
              <a:latin typeface="Montserrat" panose="00000500000000000000" pitchFamily="2" charset="0"/>
            </a:endParaRPr>
          </a:p>
        </p:txBody>
      </p:sp>
      <p:cxnSp>
        <p:nvCxnSpPr>
          <p:cNvPr id="2" name="Conector reto 1">
            <a:extLst>
              <a:ext uri="{FF2B5EF4-FFF2-40B4-BE49-F238E27FC236}">
                <a16:creationId xmlns:a16="http://schemas.microsoft.com/office/drawing/2014/main" id="{6C869DE3-C36A-DE46-0996-826C613E27E4}"/>
              </a:ext>
            </a:extLst>
          </p:cNvPr>
          <p:cNvCxnSpPr/>
          <p:nvPr/>
        </p:nvCxnSpPr>
        <p:spPr>
          <a:xfrm>
            <a:off x="1096247" y="821248"/>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EA248DEB-32BE-9804-A2EE-C4839804A20F}"/>
              </a:ext>
            </a:extLst>
          </p:cNvPr>
          <p:cNvSpPr txBox="1"/>
          <p:nvPr/>
        </p:nvSpPr>
        <p:spPr>
          <a:xfrm>
            <a:off x="1096247" y="998265"/>
            <a:ext cx="7217759" cy="3323987"/>
          </a:xfrm>
          <a:prstGeom prst="rect">
            <a:avLst/>
          </a:prstGeom>
          <a:noFill/>
        </p:spPr>
        <p:txBody>
          <a:bodyPr wrap="square">
            <a:spAutoFit/>
          </a:bodyPr>
          <a:lstStyle/>
          <a:p>
            <a:pPr algn="just"/>
            <a:r>
              <a:rPr lang="pt-BR" b="1" i="0" u="none" strike="noStrike" baseline="0" dirty="0">
                <a:solidFill>
                  <a:srgbClr val="34495E"/>
                </a:solidFill>
                <a:latin typeface="Montserrat" panose="00000500000000000000" pitchFamily="2" charset="0"/>
              </a:rPr>
              <a:t>PLP 108/2024</a:t>
            </a:r>
          </a:p>
          <a:p>
            <a:pPr algn="just"/>
            <a:r>
              <a:rPr lang="pt-BR" b="1" i="0" u="none" strike="noStrike" baseline="0" dirty="0">
                <a:solidFill>
                  <a:srgbClr val="34495E"/>
                </a:solidFill>
                <a:latin typeface="Montserrat" panose="00000500000000000000" pitchFamily="2" charset="0"/>
              </a:rPr>
              <a:t>Art. 130. </a:t>
            </a:r>
            <a:r>
              <a:rPr lang="pt-BR" b="0" i="0" u="none" strike="noStrike" baseline="0" dirty="0">
                <a:solidFill>
                  <a:srgbClr val="34495E"/>
                </a:solidFill>
                <a:latin typeface="Montserrat" panose="00000500000000000000" pitchFamily="2" charset="0"/>
              </a:rPr>
              <a:t>De 1° de janeiro de 2029 a 31 de dezembro de 2077, o valor retido nos termos do art. 125 desta Lei Complementar será distribuído aos Estados, ao Distrito Federal e aos Municípios [...]</a:t>
            </a:r>
          </a:p>
          <a:p>
            <a:pPr algn="just"/>
            <a:endParaRPr lang="pt-BR" b="0" i="0" u="none" strike="noStrike" baseline="0" dirty="0">
              <a:solidFill>
                <a:srgbClr val="34495E"/>
              </a:solidFill>
              <a:latin typeface="Montserrat" panose="00000500000000000000" pitchFamily="2" charset="0"/>
            </a:endParaRPr>
          </a:p>
          <a:p>
            <a:pPr algn="just"/>
            <a:r>
              <a:rPr lang="pt-BR" b="1" i="0" u="none" strike="noStrike" baseline="0" dirty="0">
                <a:solidFill>
                  <a:srgbClr val="34495E"/>
                </a:solidFill>
                <a:latin typeface="Montserrat" panose="00000500000000000000" pitchFamily="2" charset="0"/>
              </a:rPr>
              <a:t>§ 1 ° </a:t>
            </a:r>
            <a:r>
              <a:rPr lang="pt-BR" b="0" i="0" u="none" strike="noStrike" baseline="0" dirty="0">
                <a:solidFill>
                  <a:srgbClr val="34495E"/>
                </a:solidFill>
                <a:latin typeface="Montserrat" panose="00000500000000000000" pitchFamily="2" charset="0"/>
              </a:rPr>
              <a:t>O valor de que trata o caput deste artigo será distribuído a cada ente federativo proporcionalmente ao seu coeficiente de participação, o qual corresponderá à razão entre a sua receita média de referência e a receita média de referência do conjunto dos Estados, do Distrito Federal e dos Municípios.</a:t>
            </a:r>
          </a:p>
          <a:p>
            <a:pPr algn="just"/>
            <a:endParaRPr lang="pt-BR" dirty="0">
              <a:solidFill>
                <a:srgbClr val="34495E"/>
              </a:solidFill>
              <a:latin typeface="Montserrat" panose="00000500000000000000" pitchFamily="2" charset="0"/>
            </a:endParaRPr>
          </a:p>
          <a:p>
            <a:pPr algn="l"/>
            <a:r>
              <a:rPr lang="pt-BR" b="1" i="0" u="none" strike="noStrike" baseline="0" dirty="0">
                <a:solidFill>
                  <a:srgbClr val="34495E"/>
                </a:solidFill>
                <a:latin typeface="Montserrat" panose="00000500000000000000" pitchFamily="2" charset="0"/>
              </a:rPr>
              <a:t>Art. 131. </a:t>
            </a:r>
            <a:r>
              <a:rPr lang="pt-BR" b="0" i="0" u="none" strike="noStrike" baseline="0" dirty="0">
                <a:solidFill>
                  <a:srgbClr val="34495E"/>
                </a:solidFill>
                <a:latin typeface="Montserrat" panose="00000500000000000000" pitchFamily="2" charset="0"/>
              </a:rPr>
              <a:t>Para fins do cálculo da receita média de referência de cada Estado, Distrito Federal e Município, serão consideradas:</a:t>
            </a:r>
          </a:p>
          <a:p>
            <a:pPr algn="l"/>
            <a:r>
              <a:rPr lang="pt-BR" b="0" i="0" u="none" strike="noStrike" baseline="0" dirty="0">
                <a:solidFill>
                  <a:srgbClr val="34495E"/>
                </a:solidFill>
                <a:latin typeface="Montserrat" panose="00000500000000000000" pitchFamily="2" charset="0"/>
              </a:rPr>
              <a:t>III – para os Municípios:</a:t>
            </a:r>
          </a:p>
          <a:p>
            <a:pPr algn="l"/>
            <a:r>
              <a:rPr lang="pt-BR" b="0" i="0" u="none" strike="noStrike" baseline="0" dirty="0">
                <a:solidFill>
                  <a:srgbClr val="34495E"/>
                </a:solidFill>
                <a:latin typeface="Montserrat" panose="00000500000000000000" pitchFamily="2" charset="0"/>
              </a:rPr>
              <a:t>I – serão considerados os valores anuais de 2019 a 2026;</a:t>
            </a:r>
            <a:endParaRPr lang="pt-BR" dirty="0">
              <a:latin typeface="Montserrat" panose="00000500000000000000" pitchFamily="2" charset="0"/>
            </a:endParaRPr>
          </a:p>
        </p:txBody>
      </p:sp>
    </p:spTree>
    <p:extLst>
      <p:ext uri="{BB962C8B-B14F-4D97-AF65-F5344CB8AC3E}">
        <p14:creationId xmlns:p14="http://schemas.microsoft.com/office/powerpoint/2010/main" val="2432493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2EC1553-F4C3-B8EC-9CE8-9F7988113E26}"/>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71E7B0A-2DFA-37C5-A29C-9B04BCC0984A}"/>
              </a:ext>
            </a:extLst>
          </p:cNvPr>
          <p:cNvPicPr preferRelativeResize="0"/>
          <p:nvPr/>
        </p:nvPicPr>
        <p:blipFill>
          <a:blip r:embed="rId3">
            <a:alphaModFix/>
          </a:blip>
          <a:stretch>
            <a:fillRect/>
          </a:stretch>
        </p:blipFill>
        <p:spPr>
          <a:xfrm>
            <a:off x="35180" y="0"/>
            <a:ext cx="9143990" cy="5143500"/>
          </a:xfrm>
          <a:prstGeom prst="rect">
            <a:avLst/>
          </a:prstGeom>
          <a:noFill/>
          <a:ln>
            <a:noFill/>
          </a:ln>
        </p:spPr>
      </p:pic>
      <p:sp>
        <p:nvSpPr>
          <p:cNvPr id="8" name="CaixaDeTexto 7">
            <a:extLst>
              <a:ext uri="{FF2B5EF4-FFF2-40B4-BE49-F238E27FC236}">
                <a16:creationId xmlns:a16="http://schemas.microsoft.com/office/drawing/2014/main" id="{4BE54475-8E7C-DC71-4436-ACE025FA736D}"/>
              </a:ext>
            </a:extLst>
          </p:cNvPr>
          <p:cNvSpPr txBox="1"/>
          <p:nvPr/>
        </p:nvSpPr>
        <p:spPr>
          <a:xfrm>
            <a:off x="956603" y="0"/>
            <a:ext cx="6907237" cy="954107"/>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Transição para os Entes Federados</a:t>
            </a:r>
          </a:p>
          <a:p>
            <a:endParaRPr lang="pt-BR" sz="2800" b="1" dirty="0">
              <a:latin typeface="Montserrat" panose="00000500000000000000" pitchFamily="2" charset="0"/>
            </a:endParaRPr>
          </a:p>
        </p:txBody>
      </p:sp>
      <p:cxnSp>
        <p:nvCxnSpPr>
          <p:cNvPr id="2" name="Conector reto 1">
            <a:extLst>
              <a:ext uri="{FF2B5EF4-FFF2-40B4-BE49-F238E27FC236}">
                <a16:creationId xmlns:a16="http://schemas.microsoft.com/office/drawing/2014/main" id="{6B3C5C82-7BED-7AB5-AB54-9A4F7B20FD76}"/>
              </a:ext>
            </a:extLst>
          </p:cNvPr>
          <p:cNvCxnSpPr/>
          <p:nvPr/>
        </p:nvCxnSpPr>
        <p:spPr>
          <a:xfrm>
            <a:off x="1096247" y="821248"/>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979884D4-BCCA-53F0-26DE-A4D0D16411E1}"/>
              </a:ext>
            </a:extLst>
          </p:cNvPr>
          <p:cNvPicPr>
            <a:picLocks noChangeAspect="1"/>
          </p:cNvPicPr>
          <p:nvPr/>
        </p:nvPicPr>
        <p:blipFill>
          <a:blip r:embed="rId4"/>
          <a:stretch>
            <a:fillRect/>
          </a:stretch>
        </p:blipFill>
        <p:spPr>
          <a:xfrm>
            <a:off x="0" y="779639"/>
            <a:ext cx="9179170" cy="3584222"/>
          </a:xfrm>
          <a:prstGeom prst="rect">
            <a:avLst/>
          </a:prstGeom>
        </p:spPr>
      </p:pic>
      <p:cxnSp>
        <p:nvCxnSpPr>
          <p:cNvPr id="5" name="Conector reto 4">
            <a:extLst>
              <a:ext uri="{FF2B5EF4-FFF2-40B4-BE49-F238E27FC236}">
                <a16:creationId xmlns:a16="http://schemas.microsoft.com/office/drawing/2014/main" id="{394C93B9-3DDE-1D84-FDC6-6808ED0A92C7}"/>
              </a:ext>
            </a:extLst>
          </p:cNvPr>
          <p:cNvCxnSpPr/>
          <p:nvPr/>
        </p:nvCxnSpPr>
        <p:spPr>
          <a:xfrm>
            <a:off x="1096246" y="504070"/>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D7974BD3-EDE6-B3DE-DA55-4B0613E65D26}"/>
              </a:ext>
            </a:extLst>
          </p:cNvPr>
          <p:cNvSpPr txBox="1"/>
          <p:nvPr/>
        </p:nvSpPr>
        <p:spPr>
          <a:xfrm>
            <a:off x="2148436" y="4409925"/>
            <a:ext cx="5367486" cy="307777"/>
          </a:xfrm>
          <a:prstGeom prst="rect">
            <a:avLst/>
          </a:prstGeom>
          <a:noFill/>
        </p:spPr>
        <p:txBody>
          <a:bodyPr wrap="square" rtlCol="0">
            <a:spAutoFit/>
          </a:bodyPr>
          <a:lstStyle/>
          <a:p>
            <a:r>
              <a:rPr lang="pt-BR" b="1" dirty="0">
                <a:latin typeface="Montserrat" panose="00000500000000000000" pitchFamily="2" charset="0"/>
              </a:rPr>
              <a:t>+ Seguro Receita</a:t>
            </a:r>
            <a:r>
              <a:rPr lang="pt-BR" dirty="0">
                <a:latin typeface="Montserrat" panose="00000500000000000000" pitchFamily="2" charset="0"/>
              </a:rPr>
              <a:t>: até 2096 (p/ entes com maiores perdas)</a:t>
            </a:r>
          </a:p>
        </p:txBody>
      </p:sp>
      <p:sp>
        <p:nvSpPr>
          <p:cNvPr id="6" name="Fluxograma: Processo Alternativo 5">
            <a:extLst>
              <a:ext uri="{FF2B5EF4-FFF2-40B4-BE49-F238E27FC236}">
                <a16:creationId xmlns:a16="http://schemas.microsoft.com/office/drawing/2014/main" id="{042B2C19-F1BA-60BC-617B-EE94F9EC9E25}"/>
              </a:ext>
            </a:extLst>
          </p:cNvPr>
          <p:cNvSpPr/>
          <p:nvPr/>
        </p:nvSpPr>
        <p:spPr>
          <a:xfrm>
            <a:off x="2148436" y="4409925"/>
            <a:ext cx="5293144" cy="307777"/>
          </a:xfrm>
          <a:prstGeom prst="flowChartAlternateProces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8990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3990" cy="5143500"/>
          </a:xfrm>
          <a:prstGeom prst="rect">
            <a:avLst/>
          </a:prstGeom>
          <a:noFill/>
          <a:ln>
            <a:noFill/>
          </a:ln>
        </p:spPr>
      </p:pic>
      <p:sp>
        <p:nvSpPr>
          <p:cNvPr id="2" name="Freeform 3">
            <a:extLst>
              <a:ext uri="{FF2B5EF4-FFF2-40B4-BE49-F238E27FC236}">
                <a16:creationId xmlns:a16="http://schemas.microsoft.com/office/drawing/2014/main" id="{098C5E7E-71B4-9EF7-FC3C-9F65B022A1AA}"/>
              </a:ext>
            </a:extLst>
          </p:cNvPr>
          <p:cNvSpPr/>
          <p:nvPr/>
        </p:nvSpPr>
        <p:spPr>
          <a:xfrm>
            <a:off x="-1" y="46009"/>
            <a:ext cx="2392393" cy="4232694"/>
          </a:xfrm>
          <a:custGeom>
            <a:avLst/>
            <a:gdLst/>
            <a:ahLst/>
            <a:cxnLst/>
            <a:rect l="l" t="t" r="r" b="b"/>
            <a:pathLst>
              <a:path w="7639558" h="13716000">
                <a:moveTo>
                  <a:pt x="0" y="0"/>
                </a:moveTo>
                <a:lnTo>
                  <a:pt x="7639558" y="0"/>
                </a:lnTo>
                <a:lnTo>
                  <a:pt x="7639558" y="13716000"/>
                </a:lnTo>
                <a:lnTo>
                  <a:pt x="0" y="13716000"/>
                </a:lnTo>
                <a:close/>
              </a:path>
            </a:pathLst>
          </a:custGeom>
          <a:blipFill>
            <a:blip r:embed="rId4"/>
            <a:stretch>
              <a:fillRect l="-6146" r="-6146"/>
            </a:stretch>
          </a:blipFill>
        </p:spPr>
        <p:txBody>
          <a:bodyPr/>
          <a:lstStyle/>
          <a:p>
            <a:endParaRPr lang="pt-BR"/>
          </a:p>
        </p:txBody>
      </p:sp>
      <p:sp>
        <p:nvSpPr>
          <p:cNvPr id="6" name="CaixaDeTexto 5">
            <a:extLst>
              <a:ext uri="{FF2B5EF4-FFF2-40B4-BE49-F238E27FC236}">
                <a16:creationId xmlns:a16="http://schemas.microsoft.com/office/drawing/2014/main" id="{6CE2A983-788C-27C8-84D7-38CD41DEE194}"/>
              </a:ext>
            </a:extLst>
          </p:cNvPr>
          <p:cNvSpPr txBox="1"/>
          <p:nvPr/>
        </p:nvSpPr>
        <p:spPr>
          <a:xfrm>
            <a:off x="3111260" y="385313"/>
            <a:ext cx="5704936" cy="3662541"/>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Clarissa Mendes</a:t>
            </a:r>
          </a:p>
          <a:p>
            <a:endParaRPr lang="pt-BR" sz="2800" b="1" dirty="0">
              <a:solidFill>
                <a:srgbClr val="00B0F0"/>
              </a:solidFill>
              <a:latin typeface="Montserrat" panose="00000500000000000000" pitchFamily="2" charset="0"/>
            </a:endParaRPr>
          </a:p>
          <a:p>
            <a:endParaRPr lang="pt-BR" dirty="0">
              <a:latin typeface="Montserrat" panose="00000500000000000000" pitchFamily="2" charset="0"/>
            </a:endParaRPr>
          </a:p>
          <a:p>
            <a:pPr marL="285750" indent="-285750">
              <a:buFont typeface="Arial" panose="020B0604020202020204" pitchFamily="34" charset="0"/>
              <a:buChar char="•"/>
            </a:pPr>
            <a:r>
              <a:rPr lang="pt-BR" sz="1800" dirty="0">
                <a:latin typeface="Montserrat" panose="00000500000000000000" pitchFamily="2" charset="0"/>
              </a:rPr>
              <a:t>Auditora Fiscal do Município de Curitiba;</a:t>
            </a:r>
          </a:p>
          <a:p>
            <a:pPr marL="285750" indent="-285750">
              <a:buFont typeface="Arial" panose="020B0604020202020204" pitchFamily="34" charset="0"/>
              <a:buChar char="•"/>
            </a:pPr>
            <a:r>
              <a:rPr lang="pt-BR" sz="1800" dirty="0">
                <a:latin typeface="Montserrat" panose="00000500000000000000" pitchFamily="2" charset="0"/>
              </a:rPr>
              <a:t>Membro da Secretaria Executiva do Comitê Gestor do Simples Nacional (CGSN);</a:t>
            </a:r>
          </a:p>
          <a:p>
            <a:pPr marL="285750" indent="-285750">
              <a:buFont typeface="Arial" panose="020B0604020202020204" pitchFamily="34" charset="0"/>
              <a:buChar char="•"/>
            </a:pPr>
            <a:r>
              <a:rPr lang="pt-BR" sz="1800" dirty="0">
                <a:latin typeface="Montserrat" panose="00000500000000000000" pitchFamily="2" charset="0"/>
              </a:rPr>
              <a:t>Coordenadora do Grupo Técnico de Ocupações e Atividades do CGSN;</a:t>
            </a:r>
          </a:p>
          <a:p>
            <a:pPr marL="285750" indent="-285750">
              <a:buFont typeface="Arial" panose="020B0604020202020204" pitchFamily="34" charset="0"/>
              <a:buChar char="•"/>
            </a:pPr>
            <a:r>
              <a:rPr lang="pt-BR" sz="1800" dirty="0">
                <a:latin typeface="Montserrat" panose="00000500000000000000" pitchFamily="2" charset="0"/>
              </a:rPr>
              <a:t>Membro do </a:t>
            </a:r>
            <a:r>
              <a:rPr lang="pt-BR" sz="1800" dirty="0" err="1">
                <a:latin typeface="Montserrat" panose="00000500000000000000" pitchFamily="2" charset="0"/>
              </a:rPr>
              <a:t>Pré</a:t>
            </a:r>
            <a:r>
              <a:rPr lang="pt-BR" sz="1800" dirty="0">
                <a:latin typeface="Montserrat" panose="00000500000000000000" pitchFamily="2" charset="0"/>
              </a:rPr>
              <a:t>-Comitê Gestor do IBS;</a:t>
            </a:r>
          </a:p>
          <a:p>
            <a:pPr marL="285750" indent="-285750">
              <a:buFont typeface="Arial" panose="020B0604020202020204" pitchFamily="34" charset="0"/>
              <a:buChar char="•"/>
            </a:pPr>
            <a:r>
              <a:rPr lang="pt-BR" sz="1800" dirty="0">
                <a:latin typeface="Montserrat" panose="00000500000000000000" pitchFamily="2" charset="0"/>
              </a:rPr>
              <a:t>Coordenadora dos Grupos Técnicos Normativo e Operacional do Simples Nacional da Reforma Tributária.</a:t>
            </a:r>
          </a:p>
        </p:txBody>
      </p:sp>
      <p:cxnSp>
        <p:nvCxnSpPr>
          <p:cNvPr id="10" name="Conector reto 9">
            <a:extLst>
              <a:ext uri="{FF2B5EF4-FFF2-40B4-BE49-F238E27FC236}">
                <a16:creationId xmlns:a16="http://schemas.microsoft.com/office/drawing/2014/main" id="{718E9B4E-8D40-0C40-67DA-FD1A40097B31}"/>
              </a:ext>
            </a:extLst>
          </p:cNvPr>
          <p:cNvCxnSpPr/>
          <p:nvPr/>
        </p:nvCxnSpPr>
        <p:spPr>
          <a:xfrm>
            <a:off x="3232298" y="942753"/>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0036C3D-D874-0998-4114-DAA9054D354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87B2318-61C4-2057-EC11-A12D017B9B31}"/>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8" name="CaixaDeTexto 7">
            <a:extLst>
              <a:ext uri="{FF2B5EF4-FFF2-40B4-BE49-F238E27FC236}">
                <a16:creationId xmlns:a16="http://schemas.microsoft.com/office/drawing/2014/main" id="{CE6D58FC-AE9A-460A-A9D6-EDF4F86DD7AF}"/>
              </a:ext>
            </a:extLst>
          </p:cNvPr>
          <p:cNvSpPr txBox="1"/>
          <p:nvPr/>
        </p:nvSpPr>
        <p:spPr>
          <a:xfrm>
            <a:off x="956603" y="140492"/>
            <a:ext cx="6907237" cy="954107"/>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Distribuição do IBS</a:t>
            </a:r>
          </a:p>
          <a:p>
            <a:endParaRPr lang="pt-BR" sz="2800" b="1" dirty="0">
              <a:latin typeface="Montserrat" panose="00000500000000000000" pitchFamily="2" charset="0"/>
            </a:endParaRPr>
          </a:p>
        </p:txBody>
      </p:sp>
      <p:cxnSp>
        <p:nvCxnSpPr>
          <p:cNvPr id="5" name="Conector reto 4">
            <a:extLst>
              <a:ext uri="{FF2B5EF4-FFF2-40B4-BE49-F238E27FC236}">
                <a16:creationId xmlns:a16="http://schemas.microsoft.com/office/drawing/2014/main" id="{1EACE2F1-4925-1822-882A-5C70AAEC73DB}"/>
              </a:ext>
            </a:extLst>
          </p:cNvPr>
          <p:cNvCxnSpPr/>
          <p:nvPr/>
        </p:nvCxnSpPr>
        <p:spPr>
          <a:xfrm>
            <a:off x="1064962" y="704792"/>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Agrupar 24">
            <a:extLst>
              <a:ext uri="{FF2B5EF4-FFF2-40B4-BE49-F238E27FC236}">
                <a16:creationId xmlns:a16="http://schemas.microsoft.com/office/drawing/2014/main" id="{553F25CB-50E7-8DD6-A261-25959C9A5A0D}"/>
              </a:ext>
            </a:extLst>
          </p:cNvPr>
          <p:cNvGrpSpPr/>
          <p:nvPr/>
        </p:nvGrpSpPr>
        <p:grpSpPr>
          <a:xfrm>
            <a:off x="1970016" y="4370132"/>
            <a:ext cx="5367486" cy="318760"/>
            <a:chOff x="2148435" y="4409925"/>
            <a:chExt cx="5367486" cy="318760"/>
          </a:xfrm>
        </p:grpSpPr>
        <p:sp>
          <p:nvSpPr>
            <p:cNvPr id="3" name="CaixaDeTexto 2">
              <a:extLst>
                <a:ext uri="{FF2B5EF4-FFF2-40B4-BE49-F238E27FC236}">
                  <a16:creationId xmlns:a16="http://schemas.microsoft.com/office/drawing/2014/main" id="{4E54F839-1A21-728C-5FA3-EDC6543241F9}"/>
                </a:ext>
              </a:extLst>
            </p:cNvPr>
            <p:cNvSpPr txBox="1"/>
            <p:nvPr/>
          </p:nvSpPr>
          <p:spPr>
            <a:xfrm>
              <a:off x="2148435" y="4420908"/>
              <a:ext cx="5367486" cy="307777"/>
            </a:xfrm>
            <a:prstGeom prst="rect">
              <a:avLst/>
            </a:prstGeom>
            <a:noFill/>
          </p:spPr>
          <p:txBody>
            <a:bodyPr wrap="square" rtlCol="0">
              <a:spAutoFit/>
            </a:bodyPr>
            <a:lstStyle/>
            <a:p>
              <a:r>
                <a:rPr lang="pt-BR" b="1" dirty="0">
                  <a:latin typeface="Montserrat" panose="00000500000000000000" pitchFamily="2" charset="0"/>
                </a:rPr>
                <a:t>+ Seguro Receita</a:t>
              </a:r>
              <a:r>
                <a:rPr lang="pt-BR" dirty="0">
                  <a:latin typeface="Montserrat" panose="00000500000000000000" pitchFamily="2" charset="0"/>
                </a:rPr>
                <a:t>: até 2096 (p/ entes com maiores perdas)</a:t>
              </a:r>
            </a:p>
          </p:txBody>
        </p:sp>
        <p:sp>
          <p:nvSpPr>
            <p:cNvPr id="6" name="Fluxograma: Processo Alternativo 5">
              <a:extLst>
                <a:ext uri="{FF2B5EF4-FFF2-40B4-BE49-F238E27FC236}">
                  <a16:creationId xmlns:a16="http://schemas.microsoft.com/office/drawing/2014/main" id="{18C6D7BA-365E-FA29-FB26-0F20756A4478}"/>
                </a:ext>
              </a:extLst>
            </p:cNvPr>
            <p:cNvSpPr/>
            <p:nvPr/>
          </p:nvSpPr>
          <p:spPr>
            <a:xfrm>
              <a:off x="2148436" y="4409925"/>
              <a:ext cx="5293144" cy="307777"/>
            </a:xfrm>
            <a:prstGeom prst="flowChartAlternateProces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6" name="Agrupar 25">
            <a:extLst>
              <a:ext uri="{FF2B5EF4-FFF2-40B4-BE49-F238E27FC236}">
                <a16:creationId xmlns:a16="http://schemas.microsoft.com/office/drawing/2014/main" id="{54A6BBD9-E9BC-C9A1-EE34-4C7682320446}"/>
              </a:ext>
            </a:extLst>
          </p:cNvPr>
          <p:cNvGrpSpPr/>
          <p:nvPr/>
        </p:nvGrpSpPr>
        <p:grpSpPr>
          <a:xfrm>
            <a:off x="1830571" y="1154614"/>
            <a:ext cx="5159299" cy="2369084"/>
            <a:chOff x="1665248" y="981083"/>
            <a:chExt cx="5159299" cy="2369084"/>
          </a:xfrm>
        </p:grpSpPr>
        <p:sp>
          <p:nvSpPr>
            <p:cNvPr id="13" name="Retângulo 12">
              <a:extLst>
                <a:ext uri="{FF2B5EF4-FFF2-40B4-BE49-F238E27FC236}">
                  <a16:creationId xmlns:a16="http://schemas.microsoft.com/office/drawing/2014/main" id="{8C02355D-B553-61EB-6200-080BC6181A83}"/>
                </a:ext>
              </a:extLst>
            </p:cNvPr>
            <p:cNvSpPr/>
            <p:nvPr/>
          </p:nvSpPr>
          <p:spPr>
            <a:xfrm>
              <a:off x="3777093" y="2292832"/>
              <a:ext cx="3007112" cy="422662"/>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IBS</a:t>
              </a:r>
            </a:p>
          </p:txBody>
        </p:sp>
        <p:sp>
          <p:nvSpPr>
            <p:cNvPr id="14" name="Retângulo 13">
              <a:extLst>
                <a:ext uri="{FF2B5EF4-FFF2-40B4-BE49-F238E27FC236}">
                  <a16:creationId xmlns:a16="http://schemas.microsoft.com/office/drawing/2014/main" id="{6A02A486-DC4E-5198-D3B0-CC97E16E5782}"/>
                </a:ext>
              </a:extLst>
            </p:cNvPr>
            <p:cNvSpPr/>
            <p:nvPr/>
          </p:nvSpPr>
          <p:spPr>
            <a:xfrm>
              <a:off x="2624253" y="2927505"/>
              <a:ext cx="4200294" cy="422662"/>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IBS</a:t>
              </a:r>
            </a:p>
          </p:txBody>
        </p:sp>
        <p:sp>
          <p:nvSpPr>
            <p:cNvPr id="15" name="Retângulo 14">
              <a:extLst>
                <a:ext uri="{FF2B5EF4-FFF2-40B4-BE49-F238E27FC236}">
                  <a16:creationId xmlns:a16="http://schemas.microsoft.com/office/drawing/2014/main" id="{95083702-32DD-6BBF-2426-97EAE2C0276F}"/>
                </a:ext>
              </a:extLst>
            </p:cNvPr>
            <p:cNvSpPr/>
            <p:nvPr/>
          </p:nvSpPr>
          <p:spPr>
            <a:xfrm>
              <a:off x="6137436" y="981083"/>
              <a:ext cx="646769" cy="422662"/>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IBS</a:t>
              </a:r>
            </a:p>
          </p:txBody>
        </p:sp>
        <p:sp>
          <p:nvSpPr>
            <p:cNvPr id="17" name="Retângulo 16">
              <a:extLst>
                <a:ext uri="{FF2B5EF4-FFF2-40B4-BE49-F238E27FC236}">
                  <a16:creationId xmlns:a16="http://schemas.microsoft.com/office/drawing/2014/main" id="{2604B8EA-F821-3EC3-03F5-1573BBA4B98A}"/>
                </a:ext>
              </a:extLst>
            </p:cNvPr>
            <p:cNvSpPr/>
            <p:nvPr/>
          </p:nvSpPr>
          <p:spPr>
            <a:xfrm>
              <a:off x="2624252" y="1639035"/>
              <a:ext cx="2384798" cy="419734"/>
            </a:xfrm>
            <a:prstGeom prst="rect">
              <a:avLst/>
            </a:prstGeom>
            <a:solidFill>
              <a:srgbClr val="88A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Média de 2019 a 2026</a:t>
              </a:r>
            </a:p>
          </p:txBody>
        </p:sp>
        <p:sp>
          <p:nvSpPr>
            <p:cNvPr id="18" name="Retângulo 17">
              <a:extLst>
                <a:ext uri="{FF2B5EF4-FFF2-40B4-BE49-F238E27FC236}">
                  <a16:creationId xmlns:a16="http://schemas.microsoft.com/office/drawing/2014/main" id="{41197D81-7A1B-4AE7-0543-59AA1C0F5BFF}"/>
                </a:ext>
              </a:extLst>
            </p:cNvPr>
            <p:cNvSpPr/>
            <p:nvPr/>
          </p:nvSpPr>
          <p:spPr>
            <a:xfrm>
              <a:off x="2624252" y="981083"/>
              <a:ext cx="3451052" cy="419734"/>
            </a:xfrm>
            <a:prstGeom prst="rect">
              <a:avLst/>
            </a:prstGeom>
            <a:solidFill>
              <a:srgbClr val="88A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Média de 2019 a 2026</a:t>
              </a:r>
            </a:p>
          </p:txBody>
        </p:sp>
        <p:sp>
          <p:nvSpPr>
            <p:cNvPr id="19" name="Retângulo 18">
              <a:extLst>
                <a:ext uri="{FF2B5EF4-FFF2-40B4-BE49-F238E27FC236}">
                  <a16:creationId xmlns:a16="http://schemas.microsoft.com/office/drawing/2014/main" id="{2758C8F5-40AC-3F33-3E22-1B25029FB9B0}"/>
                </a:ext>
              </a:extLst>
            </p:cNvPr>
            <p:cNvSpPr/>
            <p:nvPr/>
          </p:nvSpPr>
          <p:spPr>
            <a:xfrm>
              <a:off x="5111523" y="1637412"/>
              <a:ext cx="1672682" cy="422662"/>
            </a:xfrm>
            <a:prstGeom prst="rect">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IBS</a:t>
              </a:r>
            </a:p>
          </p:txBody>
        </p:sp>
        <p:sp>
          <p:nvSpPr>
            <p:cNvPr id="20" name="Retângulo 19">
              <a:extLst>
                <a:ext uri="{FF2B5EF4-FFF2-40B4-BE49-F238E27FC236}">
                  <a16:creationId xmlns:a16="http://schemas.microsoft.com/office/drawing/2014/main" id="{ACFC929A-0A41-4C77-A24C-4EA73755F368}"/>
                </a:ext>
              </a:extLst>
            </p:cNvPr>
            <p:cNvSpPr/>
            <p:nvPr/>
          </p:nvSpPr>
          <p:spPr>
            <a:xfrm>
              <a:off x="2624252" y="2296987"/>
              <a:ext cx="1050368" cy="392301"/>
            </a:xfrm>
            <a:prstGeom prst="rect">
              <a:avLst/>
            </a:prstGeom>
            <a:solidFill>
              <a:srgbClr val="88A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Montserrat" panose="00000500000000000000" pitchFamily="2" charset="0"/>
                </a:rPr>
                <a:t>Média</a:t>
              </a:r>
            </a:p>
          </p:txBody>
        </p:sp>
        <p:sp>
          <p:nvSpPr>
            <p:cNvPr id="21" name="CaixaDeTexto 20">
              <a:extLst>
                <a:ext uri="{FF2B5EF4-FFF2-40B4-BE49-F238E27FC236}">
                  <a16:creationId xmlns:a16="http://schemas.microsoft.com/office/drawing/2014/main" id="{849D1BDE-DC40-FCF2-DA6C-40813FD7BBBA}"/>
                </a:ext>
              </a:extLst>
            </p:cNvPr>
            <p:cNvSpPr txBox="1"/>
            <p:nvPr/>
          </p:nvSpPr>
          <p:spPr>
            <a:xfrm>
              <a:off x="1741287" y="1061560"/>
              <a:ext cx="896871" cy="338554"/>
            </a:xfrm>
            <a:prstGeom prst="rect">
              <a:avLst/>
            </a:prstGeom>
            <a:noFill/>
          </p:spPr>
          <p:txBody>
            <a:bodyPr wrap="square" rtlCol="0">
              <a:spAutoFit/>
            </a:bodyPr>
            <a:lstStyle/>
            <a:p>
              <a:r>
                <a:rPr lang="pt-BR" sz="1600" b="1" dirty="0">
                  <a:latin typeface="Montserrat" panose="00000500000000000000" pitchFamily="2" charset="0"/>
                </a:rPr>
                <a:t>2029</a:t>
              </a:r>
            </a:p>
          </p:txBody>
        </p:sp>
        <p:sp>
          <p:nvSpPr>
            <p:cNvPr id="22" name="CaixaDeTexto 21">
              <a:extLst>
                <a:ext uri="{FF2B5EF4-FFF2-40B4-BE49-F238E27FC236}">
                  <a16:creationId xmlns:a16="http://schemas.microsoft.com/office/drawing/2014/main" id="{8F7FF9FF-A29D-F470-85C2-DB47B5D59B96}"/>
                </a:ext>
              </a:extLst>
            </p:cNvPr>
            <p:cNvSpPr txBox="1"/>
            <p:nvPr/>
          </p:nvSpPr>
          <p:spPr>
            <a:xfrm>
              <a:off x="1700000" y="1698028"/>
              <a:ext cx="896871" cy="338554"/>
            </a:xfrm>
            <a:prstGeom prst="rect">
              <a:avLst/>
            </a:prstGeom>
            <a:noFill/>
          </p:spPr>
          <p:txBody>
            <a:bodyPr wrap="square" rtlCol="0">
              <a:spAutoFit/>
            </a:bodyPr>
            <a:lstStyle/>
            <a:p>
              <a:r>
                <a:rPr lang="pt-BR" sz="1600" b="1" dirty="0">
                  <a:latin typeface="Montserrat" panose="00000500000000000000" pitchFamily="2" charset="0"/>
                </a:rPr>
                <a:t>2054</a:t>
              </a:r>
            </a:p>
          </p:txBody>
        </p:sp>
        <p:sp>
          <p:nvSpPr>
            <p:cNvPr id="23" name="CaixaDeTexto 22">
              <a:extLst>
                <a:ext uri="{FF2B5EF4-FFF2-40B4-BE49-F238E27FC236}">
                  <a16:creationId xmlns:a16="http://schemas.microsoft.com/office/drawing/2014/main" id="{903AD6FD-0324-D152-1C27-CA706070F504}"/>
                </a:ext>
              </a:extLst>
            </p:cNvPr>
            <p:cNvSpPr txBox="1"/>
            <p:nvPr/>
          </p:nvSpPr>
          <p:spPr>
            <a:xfrm>
              <a:off x="1665248" y="2333793"/>
              <a:ext cx="896871" cy="338554"/>
            </a:xfrm>
            <a:prstGeom prst="rect">
              <a:avLst/>
            </a:prstGeom>
            <a:noFill/>
          </p:spPr>
          <p:txBody>
            <a:bodyPr wrap="square" rtlCol="0">
              <a:spAutoFit/>
            </a:bodyPr>
            <a:lstStyle/>
            <a:p>
              <a:r>
                <a:rPr lang="pt-BR" sz="1600" b="1" dirty="0">
                  <a:latin typeface="Montserrat" panose="00000500000000000000" pitchFamily="2" charset="0"/>
                </a:rPr>
                <a:t>2070</a:t>
              </a:r>
            </a:p>
          </p:txBody>
        </p:sp>
        <p:sp>
          <p:nvSpPr>
            <p:cNvPr id="24" name="CaixaDeTexto 23">
              <a:extLst>
                <a:ext uri="{FF2B5EF4-FFF2-40B4-BE49-F238E27FC236}">
                  <a16:creationId xmlns:a16="http://schemas.microsoft.com/office/drawing/2014/main" id="{0486C622-3026-3934-8CC4-CE422EB3BF32}"/>
                </a:ext>
              </a:extLst>
            </p:cNvPr>
            <p:cNvSpPr txBox="1"/>
            <p:nvPr/>
          </p:nvSpPr>
          <p:spPr>
            <a:xfrm>
              <a:off x="1665248" y="2969559"/>
              <a:ext cx="896871" cy="338554"/>
            </a:xfrm>
            <a:prstGeom prst="rect">
              <a:avLst/>
            </a:prstGeom>
            <a:noFill/>
          </p:spPr>
          <p:txBody>
            <a:bodyPr wrap="square" rtlCol="0">
              <a:spAutoFit/>
            </a:bodyPr>
            <a:lstStyle/>
            <a:p>
              <a:r>
                <a:rPr lang="pt-BR" sz="1600" b="1" dirty="0">
                  <a:latin typeface="Montserrat" panose="00000500000000000000" pitchFamily="2" charset="0"/>
                </a:rPr>
                <a:t>2078</a:t>
              </a:r>
            </a:p>
          </p:txBody>
        </p:sp>
      </p:grpSp>
    </p:spTree>
    <p:extLst>
      <p:ext uri="{BB962C8B-B14F-4D97-AF65-F5344CB8AC3E}">
        <p14:creationId xmlns:p14="http://schemas.microsoft.com/office/powerpoint/2010/main" val="1855157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4636824-1F8A-F792-8529-90815B9F626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44F3593-DCD0-1E2A-EE2A-B70226FBA1B9}"/>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BD14EEC7-E9D6-25A2-916B-814D2BD61850}"/>
              </a:ext>
            </a:extLst>
          </p:cNvPr>
          <p:cNvSpPr txBox="1"/>
          <p:nvPr/>
        </p:nvSpPr>
        <p:spPr>
          <a:xfrm>
            <a:off x="160241" y="547897"/>
            <a:ext cx="3580485" cy="1200329"/>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Vantagens e desvantagens</a:t>
            </a:r>
          </a:p>
        </p:txBody>
      </p:sp>
      <p:cxnSp>
        <p:nvCxnSpPr>
          <p:cNvPr id="10" name="Conector reto 9">
            <a:extLst>
              <a:ext uri="{FF2B5EF4-FFF2-40B4-BE49-F238E27FC236}">
                <a16:creationId xmlns:a16="http://schemas.microsoft.com/office/drawing/2014/main" id="{2B2BE44C-263A-82EA-2311-AFB75CFBE6CA}"/>
              </a:ext>
            </a:extLst>
          </p:cNvPr>
          <p:cNvCxnSpPr/>
          <p:nvPr/>
        </p:nvCxnSpPr>
        <p:spPr>
          <a:xfrm>
            <a:off x="286329" y="1836372"/>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m 6">
            <a:extLst>
              <a:ext uri="{FF2B5EF4-FFF2-40B4-BE49-F238E27FC236}">
                <a16:creationId xmlns:a16="http://schemas.microsoft.com/office/drawing/2014/main" id="{3F1A125A-1353-D730-451A-C1FDCA1FCEFE}"/>
              </a:ext>
            </a:extLst>
          </p:cNvPr>
          <p:cNvPicPr>
            <a:picLocks noChangeAspect="1"/>
          </p:cNvPicPr>
          <p:nvPr/>
        </p:nvPicPr>
        <p:blipFill>
          <a:blip r:embed="rId4"/>
          <a:stretch>
            <a:fillRect/>
          </a:stretch>
        </p:blipFill>
        <p:spPr>
          <a:xfrm>
            <a:off x="4027045" y="372258"/>
            <a:ext cx="3063505" cy="4087257"/>
          </a:xfrm>
          <a:prstGeom prst="rect">
            <a:avLst/>
          </a:prstGeom>
        </p:spPr>
      </p:pic>
    </p:spTree>
    <p:extLst>
      <p:ext uri="{BB962C8B-B14F-4D97-AF65-F5344CB8AC3E}">
        <p14:creationId xmlns:p14="http://schemas.microsoft.com/office/powerpoint/2010/main" val="381164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11B60FE-A90D-B2BD-F57C-8BD48938CFC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2A82EA1-A94D-2097-F999-79D55E91506B}"/>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Fluxograma: Processo Alternativo 1">
            <a:extLst>
              <a:ext uri="{FF2B5EF4-FFF2-40B4-BE49-F238E27FC236}">
                <a16:creationId xmlns:a16="http://schemas.microsoft.com/office/drawing/2014/main" id="{0C178527-398D-150C-7519-FC929A39CEBD}"/>
              </a:ext>
            </a:extLst>
          </p:cNvPr>
          <p:cNvSpPr/>
          <p:nvPr/>
        </p:nvSpPr>
        <p:spPr>
          <a:xfrm>
            <a:off x="374073" y="363681"/>
            <a:ext cx="1995054" cy="3512128"/>
          </a:xfrm>
          <a:prstGeom prst="flowChartAlternateProcess">
            <a:avLst/>
          </a:prstGeom>
          <a:solidFill>
            <a:srgbClr val="FFAC6D">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pt-BR" sz="2800" b="1" dirty="0">
                <a:solidFill>
                  <a:schemeClr val="tx1"/>
                </a:solidFill>
                <a:latin typeface="Montserrat" panose="00000500000000000000" pitchFamily="2" charset="0"/>
              </a:rPr>
              <a:t>Vantagens</a:t>
            </a:r>
          </a:p>
        </p:txBody>
      </p:sp>
      <p:sp>
        <p:nvSpPr>
          <p:cNvPr id="3" name="CaixaDeTexto 2">
            <a:extLst>
              <a:ext uri="{FF2B5EF4-FFF2-40B4-BE49-F238E27FC236}">
                <a16:creationId xmlns:a16="http://schemas.microsoft.com/office/drawing/2014/main" id="{49082356-020A-D9FE-F2EB-7ED25DE6B958}"/>
              </a:ext>
            </a:extLst>
          </p:cNvPr>
          <p:cNvSpPr txBox="1"/>
          <p:nvPr/>
        </p:nvSpPr>
        <p:spPr>
          <a:xfrm>
            <a:off x="2597717" y="186481"/>
            <a:ext cx="6172210" cy="4555093"/>
          </a:xfrm>
          <a:prstGeom prst="rect">
            <a:avLst/>
          </a:prstGeom>
          <a:noFill/>
        </p:spPr>
        <p:txBody>
          <a:bodyPr wrap="square" rtlCol="0">
            <a:spAutoFit/>
          </a:bodyPr>
          <a:lstStyle/>
          <a:p>
            <a:pPr marL="324000" indent="-285750" algn="just">
              <a:spcBef>
                <a:spcPts val="1200"/>
              </a:spcBef>
              <a:buFont typeface="Arial" panose="020B0604020202020204" pitchFamily="34" charset="0"/>
              <a:buChar char="•"/>
            </a:pPr>
            <a:r>
              <a:rPr lang="pt-BR" sz="2000" dirty="0">
                <a:latin typeface="Montserrat" panose="00000500000000000000" pitchFamily="2" charset="0"/>
              </a:rPr>
              <a:t>Tributação mais simples;</a:t>
            </a:r>
          </a:p>
          <a:p>
            <a:pPr marL="324000" indent="-285750" algn="just">
              <a:spcBef>
                <a:spcPts val="1200"/>
              </a:spcBef>
              <a:buFont typeface="Arial" panose="020B0604020202020204" pitchFamily="34" charset="0"/>
              <a:buChar char="•"/>
            </a:pPr>
            <a:r>
              <a:rPr lang="pt-BR" sz="2000" dirty="0">
                <a:latin typeface="Montserrat" panose="00000500000000000000" pitchFamily="2" charset="0"/>
              </a:rPr>
              <a:t>Sistema tributário mais justo e  transparente;</a:t>
            </a:r>
          </a:p>
          <a:p>
            <a:pPr marL="324000" indent="-285750" algn="just">
              <a:spcBef>
                <a:spcPts val="1200"/>
              </a:spcBef>
              <a:buFont typeface="Arial" panose="020B0604020202020204" pitchFamily="34" charset="0"/>
              <a:buChar char="•"/>
            </a:pPr>
            <a:r>
              <a:rPr lang="pt-BR" sz="2000" dirty="0">
                <a:latin typeface="Montserrat" panose="00000500000000000000" pitchFamily="2" charset="0"/>
              </a:rPr>
              <a:t>Redução das desigualdades social e econômica;</a:t>
            </a:r>
          </a:p>
          <a:p>
            <a:pPr marL="324000" indent="-285750" algn="just">
              <a:spcBef>
                <a:spcPts val="1200"/>
              </a:spcBef>
              <a:buFont typeface="Arial" panose="020B0604020202020204" pitchFamily="34" charset="0"/>
              <a:buChar char="•"/>
            </a:pPr>
            <a:r>
              <a:rPr lang="pt-BR" sz="2000" dirty="0">
                <a:latin typeface="Montserrat" panose="00000500000000000000" pitchFamily="2" charset="0"/>
              </a:rPr>
              <a:t>Uniformização com o modelo internacional (OCDE);</a:t>
            </a:r>
          </a:p>
          <a:p>
            <a:pPr marL="324000" indent="-285750" algn="just">
              <a:spcBef>
                <a:spcPts val="1200"/>
              </a:spcBef>
              <a:buFont typeface="Arial" panose="020B0604020202020204" pitchFamily="34" charset="0"/>
              <a:buChar char="•"/>
            </a:pPr>
            <a:r>
              <a:rPr lang="pt-BR" sz="2000" dirty="0">
                <a:latin typeface="Montserrat" panose="00000500000000000000" pitchFamily="2" charset="0"/>
              </a:rPr>
              <a:t>Economia mais competitiva;</a:t>
            </a:r>
          </a:p>
          <a:p>
            <a:pPr marL="324000" indent="-285750" algn="just">
              <a:spcBef>
                <a:spcPts val="1200"/>
              </a:spcBef>
              <a:buFont typeface="Arial" panose="020B0604020202020204" pitchFamily="34" charset="0"/>
              <a:buChar char="•"/>
            </a:pPr>
            <a:r>
              <a:rPr lang="pt-BR" sz="2000" dirty="0">
                <a:latin typeface="Montserrat" panose="00000500000000000000" pitchFamily="2" charset="0"/>
              </a:rPr>
              <a:t>Fim da guerra fiscal;</a:t>
            </a:r>
          </a:p>
          <a:p>
            <a:pPr marL="324000" indent="-285750" algn="just">
              <a:spcBef>
                <a:spcPts val="1200"/>
              </a:spcBef>
              <a:buFont typeface="Arial" panose="020B0604020202020204" pitchFamily="34" charset="0"/>
              <a:buChar char="•"/>
            </a:pPr>
            <a:r>
              <a:rPr lang="pt-BR" sz="2000" dirty="0">
                <a:latin typeface="Montserrat" panose="00000500000000000000" pitchFamily="2" charset="0"/>
              </a:rPr>
              <a:t>Tributação de bens e serviços prejudiciais</a:t>
            </a:r>
          </a:p>
          <a:p>
            <a:pPr marL="38250" algn="just"/>
            <a:r>
              <a:rPr lang="pt-BR" sz="2000" dirty="0">
                <a:latin typeface="Montserrat" panose="00000500000000000000" pitchFamily="2" charset="0"/>
              </a:rPr>
              <a:t>    ao meio ambiente ou à saúde;</a:t>
            </a:r>
          </a:p>
        </p:txBody>
      </p:sp>
    </p:spTree>
    <p:extLst>
      <p:ext uri="{BB962C8B-B14F-4D97-AF65-F5344CB8AC3E}">
        <p14:creationId xmlns:p14="http://schemas.microsoft.com/office/powerpoint/2010/main" val="4287697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D6E591CF-4652-C691-CD39-F8FFDAA2DA4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883B7AE-2330-34D1-7707-A67D0C7AD893}"/>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2" name="Fluxograma: Processo Alternativo 1">
            <a:extLst>
              <a:ext uri="{FF2B5EF4-FFF2-40B4-BE49-F238E27FC236}">
                <a16:creationId xmlns:a16="http://schemas.microsoft.com/office/drawing/2014/main" id="{BAFF2FE9-49F8-4C6F-504E-ADDF7630E495}"/>
              </a:ext>
            </a:extLst>
          </p:cNvPr>
          <p:cNvSpPr/>
          <p:nvPr/>
        </p:nvSpPr>
        <p:spPr>
          <a:xfrm>
            <a:off x="374073" y="363681"/>
            <a:ext cx="1995054" cy="3512128"/>
          </a:xfrm>
          <a:prstGeom prst="flowChartAlternateProcess">
            <a:avLst/>
          </a:prstGeom>
          <a:solidFill>
            <a:srgbClr val="FFAC6D">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pt-BR" sz="2800" b="1" dirty="0">
                <a:solidFill>
                  <a:schemeClr val="tx1"/>
                </a:solidFill>
                <a:latin typeface="Montserrat" panose="00000500000000000000" pitchFamily="2" charset="0"/>
              </a:rPr>
              <a:t>Desvantagens</a:t>
            </a:r>
          </a:p>
        </p:txBody>
      </p:sp>
      <p:sp>
        <p:nvSpPr>
          <p:cNvPr id="3" name="CaixaDeTexto 2">
            <a:extLst>
              <a:ext uri="{FF2B5EF4-FFF2-40B4-BE49-F238E27FC236}">
                <a16:creationId xmlns:a16="http://schemas.microsoft.com/office/drawing/2014/main" id="{768509A2-8612-2D0A-4ECF-13217B0DE8F6}"/>
              </a:ext>
            </a:extLst>
          </p:cNvPr>
          <p:cNvSpPr txBox="1"/>
          <p:nvPr/>
        </p:nvSpPr>
        <p:spPr>
          <a:xfrm>
            <a:off x="2857500" y="363681"/>
            <a:ext cx="5798127" cy="4247317"/>
          </a:xfrm>
          <a:prstGeom prst="rect">
            <a:avLst/>
          </a:prstGeom>
          <a:noFill/>
        </p:spPr>
        <p:txBody>
          <a:bodyPr wrap="square" rtlCol="0">
            <a:spAutoFit/>
          </a:bodyPr>
          <a:lstStyle/>
          <a:p>
            <a:pPr marL="324000" indent="-285750" algn="just">
              <a:spcBef>
                <a:spcPts val="1200"/>
              </a:spcBef>
              <a:buFont typeface="Arial" panose="020B0604020202020204" pitchFamily="34" charset="0"/>
              <a:buChar char="•"/>
            </a:pPr>
            <a:r>
              <a:rPr lang="pt-BR" sz="2400" dirty="0">
                <a:latin typeface="Montserrat" panose="00000500000000000000" pitchFamily="2" charset="0"/>
              </a:rPr>
              <a:t>Utilização de dois modelos paralelos de tributação durante a transição (2026 – 2032);</a:t>
            </a:r>
          </a:p>
          <a:p>
            <a:pPr marL="324000" indent="-285750" algn="just">
              <a:spcBef>
                <a:spcPts val="1200"/>
              </a:spcBef>
              <a:buFont typeface="Arial" panose="020B0604020202020204" pitchFamily="34" charset="0"/>
              <a:buChar char="•"/>
            </a:pPr>
            <a:r>
              <a:rPr lang="pt-BR" sz="2400" dirty="0">
                <a:latin typeface="Montserrat" panose="00000500000000000000" pitchFamily="2" charset="0"/>
              </a:rPr>
              <a:t>Custos operacionais para as empresas;</a:t>
            </a:r>
          </a:p>
          <a:p>
            <a:pPr marL="324000" indent="-285750" algn="just">
              <a:spcBef>
                <a:spcPts val="1200"/>
              </a:spcBef>
              <a:buFont typeface="Arial" panose="020B0604020202020204" pitchFamily="34" charset="0"/>
              <a:buChar char="•"/>
            </a:pPr>
            <a:r>
              <a:rPr lang="pt-BR" sz="2400" dirty="0">
                <a:latin typeface="Montserrat" panose="00000500000000000000" pitchFamily="2" charset="0"/>
              </a:rPr>
              <a:t>Aumento da carga para alguns setores da economia;</a:t>
            </a:r>
          </a:p>
          <a:p>
            <a:pPr marL="324000" indent="-285750" algn="just">
              <a:spcBef>
                <a:spcPts val="1200"/>
              </a:spcBef>
              <a:buFont typeface="Arial" panose="020B0604020202020204" pitchFamily="34" charset="0"/>
              <a:buChar char="•"/>
            </a:pPr>
            <a:r>
              <a:rPr lang="pt-BR" sz="2400" dirty="0">
                <a:latin typeface="Montserrat" panose="00000500000000000000" pitchFamily="2" charset="0"/>
              </a:rPr>
              <a:t>Necessidade de planejamento tributário e sistema tecnológico eficiente.</a:t>
            </a:r>
            <a:endParaRPr lang="pt-BR" dirty="0"/>
          </a:p>
        </p:txBody>
      </p:sp>
    </p:spTree>
    <p:extLst>
      <p:ext uri="{BB962C8B-B14F-4D97-AF65-F5344CB8AC3E}">
        <p14:creationId xmlns:p14="http://schemas.microsoft.com/office/powerpoint/2010/main" val="78459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06C445B-8F67-9534-7325-2219BFD0931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C2DF6812-0D7F-8018-C69B-81C5303E48BD}"/>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25A5D5DD-B3F4-B50F-9DBE-BDDFBF80B1CA}"/>
              </a:ext>
            </a:extLst>
          </p:cNvPr>
          <p:cNvSpPr txBox="1"/>
          <p:nvPr/>
        </p:nvSpPr>
        <p:spPr>
          <a:xfrm>
            <a:off x="3111260" y="385313"/>
            <a:ext cx="5704936"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LC nº 214/2025</a:t>
            </a:r>
          </a:p>
        </p:txBody>
      </p:sp>
      <p:cxnSp>
        <p:nvCxnSpPr>
          <p:cNvPr id="10" name="Conector reto 9">
            <a:extLst>
              <a:ext uri="{FF2B5EF4-FFF2-40B4-BE49-F238E27FC236}">
                <a16:creationId xmlns:a16="http://schemas.microsoft.com/office/drawing/2014/main" id="{8C7AA6DB-A0A2-C0B9-559B-A728DFF24EB0}"/>
              </a:ext>
            </a:extLst>
          </p:cNvPr>
          <p:cNvCxnSpPr/>
          <p:nvPr/>
        </p:nvCxnSpPr>
        <p:spPr>
          <a:xfrm>
            <a:off x="3232298" y="942753"/>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7DA722E8-5CBD-78E2-DF9A-35867EAAC59C}"/>
              </a:ext>
            </a:extLst>
          </p:cNvPr>
          <p:cNvSpPr txBox="1"/>
          <p:nvPr/>
        </p:nvSpPr>
        <p:spPr>
          <a:xfrm>
            <a:off x="3111260" y="1207233"/>
            <a:ext cx="5350593" cy="2554545"/>
          </a:xfrm>
          <a:prstGeom prst="rect">
            <a:avLst/>
          </a:prstGeom>
          <a:noFill/>
        </p:spPr>
        <p:txBody>
          <a:bodyPr wrap="square" rtlCol="0">
            <a:spAutoFit/>
          </a:bodyPr>
          <a:lstStyle/>
          <a:p>
            <a:pPr marL="285750" indent="-285750">
              <a:buFont typeface="Arial" panose="020B0604020202020204" pitchFamily="34" charset="0"/>
              <a:buChar char="•"/>
            </a:pPr>
            <a:r>
              <a:rPr lang="pt-BR" sz="2000" dirty="0">
                <a:latin typeface="Montserrat" panose="00000500000000000000" pitchFamily="2" charset="0"/>
              </a:rPr>
              <a:t>Normas gerais do IBS e da CBS</a:t>
            </a:r>
          </a:p>
          <a:p>
            <a:pPr marL="285750" lvl="8" indent="-285750" algn="ctr">
              <a:buFont typeface="Arial" panose="020B0604020202020204" pitchFamily="34" charset="0"/>
              <a:buChar char="•"/>
            </a:pPr>
            <a:r>
              <a:rPr lang="pt-BR" sz="2000" dirty="0">
                <a:latin typeface="Montserrat" panose="00000500000000000000" pitchFamily="2" charset="0"/>
              </a:rPr>
              <a:t>Base de cálculo e fatos geradores;</a:t>
            </a:r>
          </a:p>
          <a:p>
            <a:pPr marL="285750" indent="-285750">
              <a:buFont typeface="Arial" panose="020B0604020202020204" pitchFamily="34" charset="0"/>
              <a:buChar char="•"/>
            </a:pPr>
            <a:r>
              <a:rPr lang="pt-BR" sz="2000" dirty="0">
                <a:latin typeface="Montserrat" panose="00000500000000000000" pitchFamily="2" charset="0"/>
              </a:rPr>
              <a:t>Regimes tributários específicos, diferenciados ou favorecidos;</a:t>
            </a:r>
          </a:p>
          <a:p>
            <a:pPr marL="285750" indent="-285750">
              <a:buFont typeface="Arial" panose="020B0604020202020204" pitchFamily="34" charset="0"/>
              <a:buChar char="•"/>
            </a:pPr>
            <a:r>
              <a:rPr lang="pt-BR" sz="2000" dirty="0">
                <a:latin typeface="Montserrat" panose="00000500000000000000" pitchFamily="2" charset="0"/>
              </a:rPr>
              <a:t>Modalidades de extinção dos débitos;</a:t>
            </a:r>
          </a:p>
          <a:p>
            <a:pPr marL="285750" indent="-285750">
              <a:buFont typeface="Arial" panose="020B0604020202020204" pitchFamily="34" charset="0"/>
              <a:buChar char="•"/>
            </a:pPr>
            <a:r>
              <a:rPr lang="pt-BR" sz="2000" dirty="0">
                <a:latin typeface="Montserrat" panose="00000500000000000000" pitchFamily="2" charset="0"/>
              </a:rPr>
              <a:t>Regras de não cumulatividade e creditamento;</a:t>
            </a:r>
          </a:p>
          <a:p>
            <a:pPr marL="285750" indent="-285750">
              <a:buFont typeface="Arial" panose="020B0604020202020204" pitchFamily="34" charset="0"/>
              <a:buChar char="•"/>
            </a:pPr>
            <a:r>
              <a:rPr lang="pt-BR" sz="2000" dirty="0">
                <a:latin typeface="Montserrat" panose="00000500000000000000" pitchFamily="2" charset="0"/>
              </a:rPr>
              <a:t>Transição para o IBS e para a CBS.</a:t>
            </a:r>
          </a:p>
        </p:txBody>
      </p:sp>
      <p:pic>
        <p:nvPicPr>
          <p:cNvPr id="7" name="Imagem 6">
            <a:extLst>
              <a:ext uri="{FF2B5EF4-FFF2-40B4-BE49-F238E27FC236}">
                <a16:creationId xmlns:a16="http://schemas.microsoft.com/office/drawing/2014/main" id="{9F87A77D-5975-123E-F089-A66A21C2484A}"/>
              </a:ext>
            </a:extLst>
          </p:cNvPr>
          <p:cNvPicPr>
            <a:picLocks noChangeAspect="1"/>
          </p:cNvPicPr>
          <p:nvPr/>
        </p:nvPicPr>
        <p:blipFill>
          <a:blip r:embed="rId4"/>
          <a:stretch>
            <a:fillRect/>
          </a:stretch>
        </p:blipFill>
        <p:spPr>
          <a:xfrm>
            <a:off x="0" y="66909"/>
            <a:ext cx="2787129" cy="4163120"/>
          </a:xfrm>
          <a:prstGeom prst="rect">
            <a:avLst/>
          </a:prstGeom>
        </p:spPr>
      </p:pic>
    </p:spTree>
    <p:extLst>
      <p:ext uri="{BB962C8B-B14F-4D97-AF65-F5344CB8AC3E}">
        <p14:creationId xmlns:p14="http://schemas.microsoft.com/office/powerpoint/2010/main" val="1834635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9B5EE3E-C0B3-1958-C3DA-8DD8DF53D0B4}"/>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35D13510-9AC9-5C3B-DEC4-CCAC2B28CDE4}"/>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D5260FD6-0022-5F74-125D-C4630084B046}"/>
              </a:ext>
            </a:extLst>
          </p:cNvPr>
          <p:cNvSpPr txBox="1"/>
          <p:nvPr/>
        </p:nvSpPr>
        <p:spPr>
          <a:xfrm>
            <a:off x="259774" y="302900"/>
            <a:ext cx="7164041"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Características Gerais – IBS e CBS</a:t>
            </a:r>
          </a:p>
        </p:txBody>
      </p:sp>
      <p:cxnSp>
        <p:nvCxnSpPr>
          <p:cNvPr id="10" name="Conector reto 9">
            <a:extLst>
              <a:ext uri="{FF2B5EF4-FFF2-40B4-BE49-F238E27FC236}">
                <a16:creationId xmlns:a16="http://schemas.microsoft.com/office/drawing/2014/main" id="{C414E92D-72E0-ED1D-B390-A21F6770A8B4}"/>
              </a:ext>
            </a:extLst>
          </p:cNvPr>
          <p:cNvCxnSpPr/>
          <p:nvPr/>
        </p:nvCxnSpPr>
        <p:spPr>
          <a:xfrm>
            <a:off x="395580" y="826204"/>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tângulo: Cantos Arredondados 2">
            <a:extLst>
              <a:ext uri="{FF2B5EF4-FFF2-40B4-BE49-F238E27FC236}">
                <a16:creationId xmlns:a16="http://schemas.microsoft.com/office/drawing/2014/main" id="{BB011178-FB77-1821-D58D-0116F0ED0C14}"/>
              </a:ext>
            </a:extLst>
          </p:cNvPr>
          <p:cNvSpPr/>
          <p:nvPr/>
        </p:nvSpPr>
        <p:spPr>
          <a:xfrm>
            <a:off x="395580" y="1330036"/>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Base ampla de incidência</a:t>
            </a:r>
          </a:p>
        </p:txBody>
      </p:sp>
      <p:sp>
        <p:nvSpPr>
          <p:cNvPr id="4" name="Retângulo: Cantos Arredondados 3">
            <a:extLst>
              <a:ext uri="{FF2B5EF4-FFF2-40B4-BE49-F238E27FC236}">
                <a16:creationId xmlns:a16="http://schemas.microsoft.com/office/drawing/2014/main" id="{A2B363C0-F6C2-C3F5-4C68-ED126AC2B851}"/>
              </a:ext>
            </a:extLst>
          </p:cNvPr>
          <p:cNvSpPr/>
          <p:nvPr/>
        </p:nvSpPr>
        <p:spPr>
          <a:xfrm>
            <a:off x="4724400" y="1330036"/>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Neutralidade</a:t>
            </a:r>
          </a:p>
        </p:txBody>
      </p:sp>
      <p:sp>
        <p:nvSpPr>
          <p:cNvPr id="5" name="Retângulo: Cantos Arredondados 4">
            <a:extLst>
              <a:ext uri="{FF2B5EF4-FFF2-40B4-BE49-F238E27FC236}">
                <a16:creationId xmlns:a16="http://schemas.microsoft.com/office/drawing/2014/main" id="{9D16AE67-F069-A561-8AE0-16D60CDFC4A8}"/>
              </a:ext>
            </a:extLst>
          </p:cNvPr>
          <p:cNvSpPr/>
          <p:nvPr/>
        </p:nvSpPr>
        <p:spPr>
          <a:xfrm>
            <a:off x="395580" y="1982990"/>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Tributação no destino</a:t>
            </a:r>
          </a:p>
        </p:txBody>
      </p:sp>
      <p:sp>
        <p:nvSpPr>
          <p:cNvPr id="7" name="Retângulo: Cantos Arredondados 6">
            <a:extLst>
              <a:ext uri="{FF2B5EF4-FFF2-40B4-BE49-F238E27FC236}">
                <a16:creationId xmlns:a16="http://schemas.microsoft.com/office/drawing/2014/main" id="{872CEBC2-0491-FB06-4973-FDFA9CD4C773}"/>
              </a:ext>
            </a:extLst>
          </p:cNvPr>
          <p:cNvSpPr/>
          <p:nvPr/>
        </p:nvSpPr>
        <p:spPr>
          <a:xfrm>
            <a:off x="395580" y="2635944"/>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Não cumulatividade plena</a:t>
            </a:r>
          </a:p>
        </p:txBody>
      </p:sp>
      <p:sp>
        <p:nvSpPr>
          <p:cNvPr id="8" name="Retângulo: Cantos Arredondados 7">
            <a:extLst>
              <a:ext uri="{FF2B5EF4-FFF2-40B4-BE49-F238E27FC236}">
                <a16:creationId xmlns:a16="http://schemas.microsoft.com/office/drawing/2014/main" id="{AF7C8DC6-57F5-3016-ABE5-0E15BDED2543}"/>
              </a:ext>
            </a:extLst>
          </p:cNvPr>
          <p:cNvSpPr/>
          <p:nvPr/>
        </p:nvSpPr>
        <p:spPr>
          <a:xfrm>
            <a:off x="395580" y="3288899"/>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Cálculo “por fora”</a:t>
            </a:r>
          </a:p>
        </p:txBody>
      </p:sp>
      <p:sp>
        <p:nvSpPr>
          <p:cNvPr id="9" name="Retângulo: Cantos Arredondados 8">
            <a:extLst>
              <a:ext uri="{FF2B5EF4-FFF2-40B4-BE49-F238E27FC236}">
                <a16:creationId xmlns:a16="http://schemas.microsoft.com/office/drawing/2014/main" id="{4C8EC7E8-422C-2138-204F-40FB39EED068}"/>
              </a:ext>
            </a:extLst>
          </p:cNvPr>
          <p:cNvSpPr/>
          <p:nvPr/>
        </p:nvSpPr>
        <p:spPr>
          <a:xfrm>
            <a:off x="4724400" y="1982990"/>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Legislação única</a:t>
            </a:r>
          </a:p>
        </p:txBody>
      </p:sp>
      <p:sp>
        <p:nvSpPr>
          <p:cNvPr id="12" name="Retângulo: Cantos Arredondados 11">
            <a:extLst>
              <a:ext uri="{FF2B5EF4-FFF2-40B4-BE49-F238E27FC236}">
                <a16:creationId xmlns:a16="http://schemas.microsoft.com/office/drawing/2014/main" id="{4CD3DFF7-A02C-9F0F-8116-1E8D0C3AEB9A}"/>
              </a:ext>
            </a:extLst>
          </p:cNvPr>
          <p:cNvSpPr/>
          <p:nvPr/>
        </p:nvSpPr>
        <p:spPr>
          <a:xfrm>
            <a:off x="4724400" y="2635944"/>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Alíquota de referência</a:t>
            </a:r>
          </a:p>
        </p:txBody>
      </p:sp>
      <p:sp>
        <p:nvSpPr>
          <p:cNvPr id="13" name="Retângulo: Cantos Arredondados 12">
            <a:extLst>
              <a:ext uri="{FF2B5EF4-FFF2-40B4-BE49-F238E27FC236}">
                <a16:creationId xmlns:a16="http://schemas.microsoft.com/office/drawing/2014/main" id="{69647126-359F-A581-A236-0AA46D74EE06}"/>
              </a:ext>
            </a:extLst>
          </p:cNvPr>
          <p:cNvSpPr/>
          <p:nvPr/>
        </p:nvSpPr>
        <p:spPr>
          <a:xfrm>
            <a:off x="4724400" y="3288899"/>
            <a:ext cx="4176420" cy="523210"/>
          </a:xfrm>
          <a:prstGeom prst="roundRect">
            <a:avLst/>
          </a:prstGeom>
          <a:solidFill>
            <a:srgbClr val="88A3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800" dirty="0">
                <a:solidFill>
                  <a:schemeClr val="tx1"/>
                </a:solidFill>
                <a:latin typeface="Aptos" panose="020B0004020202020204" pitchFamily="34" charset="0"/>
              </a:rPr>
              <a:t>Manutenção da carga tributária</a:t>
            </a:r>
          </a:p>
        </p:txBody>
      </p:sp>
    </p:spTree>
    <p:extLst>
      <p:ext uri="{BB962C8B-B14F-4D97-AF65-F5344CB8AC3E}">
        <p14:creationId xmlns:p14="http://schemas.microsoft.com/office/powerpoint/2010/main" val="638626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3E84763-EA35-3F76-AA77-EE37A31A9C3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FE0FE12-2CC3-22AB-4AF2-D39BADABD78A}"/>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797AB4E8-0B19-1723-1870-AFE4E0B3D89B}"/>
              </a:ext>
            </a:extLst>
          </p:cNvPr>
          <p:cNvSpPr txBox="1"/>
          <p:nvPr/>
        </p:nvSpPr>
        <p:spPr>
          <a:xfrm>
            <a:off x="259774" y="302900"/>
            <a:ext cx="1787235" cy="954107"/>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Aspecto Espacial</a:t>
            </a:r>
          </a:p>
        </p:txBody>
      </p:sp>
      <p:cxnSp>
        <p:nvCxnSpPr>
          <p:cNvPr id="10" name="Conector reto 9">
            <a:extLst>
              <a:ext uri="{FF2B5EF4-FFF2-40B4-BE49-F238E27FC236}">
                <a16:creationId xmlns:a16="http://schemas.microsoft.com/office/drawing/2014/main" id="{B60357ED-364D-DC0A-5AC6-52A24445B092}"/>
              </a:ext>
            </a:extLst>
          </p:cNvPr>
          <p:cNvCxnSpPr/>
          <p:nvPr/>
        </p:nvCxnSpPr>
        <p:spPr>
          <a:xfrm>
            <a:off x="343625" y="1376922"/>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Imagem 56">
            <a:extLst>
              <a:ext uri="{FF2B5EF4-FFF2-40B4-BE49-F238E27FC236}">
                <a16:creationId xmlns:a16="http://schemas.microsoft.com/office/drawing/2014/main" id="{0C96A38E-49AD-5A2A-54A9-5C25BE3F1746}"/>
              </a:ext>
            </a:extLst>
          </p:cNvPr>
          <p:cNvPicPr>
            <a:picLocks noChangeAspect="1"/>
          </p:cNvPicPr>
          <p:nvPr/>
        </p:nvPicPr>
        <p:blipFill>
          <a:blip r:embed="rId4"/>
          <a:stretch>
            <a:fillRect/>
          </a:stretch>
        </p:blipFill>
        <p:spPr>
          <a:xfrm>
            <a:off x="2229909" y="147847"/>
            <a:ext cx="5589476" cy="4995653"/>
          </a:xfrm>
          <a:prstGeom prst="rect">
            <a:avLst/>
          </a:prstGeom>
        </p:spPr>
      </p:pic>
    </p:spTree>
    <p:extLst>
      <p:ext uri="{BB962C8B-B14F-4D97-AF65-F5344CB8AC3E}">
        <p14:creationId xmlns:p14="http://schemas.microsoft.com/office/powerpoint/2010/main" val="1646528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B3615617-BBFD-357B-76D2-582E605C6455}"/>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C8F71879-BEEA-D860-4FAF-2DFBE0E029AC}"/>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5DDE2F98-71A3-30B0-E90A-7181CC18557A}"/>
              </a:ext>
            </a:extLst>
          </p:cNvPr>
          <p:cNvSpPr txBox="1"/>
          <p:nvPr/>
        </p:nvSpPr>
        <p:spPr>
          <a:xfrm>
            <a:off x="259774" y="302900"/>
            <a:ext cx="4692054"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Não Cumulatividade</a:t>
            </a:r>
          </a:p>
        </p:txBody>
      </p:sp>
      <p:cxnSp>
        <p:nvCxnSpPr>
          <p:cNvPr id="10" name="Conector reto 9">
            <a:extLst>
              <a:ext uri="{FF2B5EF4-FFF2-40B4-BE49-F238E27FC236}">
                <a16:creationId xmlns:a16="http://schemas.microsoft.com/office/drawing/2014/main" id="{C28636B5-2F55-2CB5-CC1E-A04C56F29638}"/>
              </a:ext>
            </a:extLst>
          </p:cNvPr>
          <p:cNvCxnSpPr/>
          <p:nvPr/>
        </p:nvCxnSpPr>
        <p:spPr>
          <a:xfrm>
            <a:off x="350659" y="87751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81A96D91-13DE-E1F0-0DF1-F11592ECCB4B}"/>
              </a:ext>
            </a:extLst>
          </p:cNvPr>
          <p:cNvSpPr txBox="1"/>
          <p:nvPr/>
        </p:nvSpPr>
        <p:spPr>
          <a:xfrm>
            <a:off x="1062691" y="1129020"/>
            <a:ext cx="6544817" cy="2554545"/>
          </a:xfrm>
          <a:prstGeom prst="rect">
            <a:avLst/>
          </a:prstGeom>
          <a:noFill/>
        </p:spPr>
        <p:txBody>
          <a:bodyPr wrap="square">
            <a:spAutoFit/>
          </a:bodyPr>
          <a:lstStyle/>
          <a:p>
            <a:pPr algn="just"/>
            <a:r>
              <a:rPr lang="pt-BR" sz="1600" b="1" i="0" dirty="0">
                <a:solidFill>
                  <a:srgbClr val="162937"/>
                </a:solidFill>
                <a:effectLst/>
                <a:latin typeface="Montserrat" panose="00000500000000000000" pitchFamily="2" charset="0"/>
              </a:rPr>
              <a:t>Constituição Federal</a:t>
            </a:r>
          </a:p>
          <a:p>
            <a:pPr algn="just"/>
            <a:r>
              <a:rPr lang="pt-BR" sz="1600" b="1" i="0" dirty="0">
                <a:solidFill>
                  <a:srgbClr val="162937"/>
                </a:solidFill>
                <a:effectLst/>
                <a:latin typeface="Montserrat" panose="00000500000000000000" pitchFamily="2" charset="0"/>
              </a:rPr>
              <a:t>Art. 156-A.</a:t>
            </a:r>
          </a:p>
          <a:p>
            <a:pPr algn="just"/>
            <a:endParaRPr lang="pt-BR" sz="1600" b="1" dirty="0">
              <a:solidFill>
                <a:srgbClr val="162937"/>
              </a:solidFill>
              <a:latin typeface="Montserrat" panose="00000500000000000000" pitchFamily="2" charset="0"/>
            </a:endParaRPr>
          </a:p>
          <a:p>
            <a:pPr algn="just"/>
            <a:r>
              <a:rPr lang="pt-BR" sz="1600" b="1" i="0" dirty="0">
                <a:solidFill>
                  <a:srgbClr val="162937"/>
                </a:solidFill>
                <a:effectLst/>
                <a:latin typeface="Montserrat" panose="00000500000000000000" pitchFamily="2" charset="0"/>
              </a:rPr>
              <a:t>VIII</a:t>
            </a:r>
            <a:r>
              <a:rPr lang="pt-BR" sz="1600" b="0" i="0" dirty="0">
                <a:solidFill>
                  <a:srgbClr val="162937"/>
                </a:solidFill>
                <a:effectLst/>
                <a:latin typeface="Montserrat" panose="00000500000000000000" pitchFamily="2" charset="0"/>
              </a:rPr>
              <a:t> - será não cumulativo, compensando-se o imposto devido pelo contribuinte com o montante cobrado sobre todas as operações nas quais seja adquirente de bem material ou imaterial, inclusive direito, ou de serviço, excetuadas exclusivamente as consideradas de uso ou consumo pessoal especificadas em lei complementar e as hipóteses previstas nesta Constituição;</a:t>
            </a:r>
          </a:p>
        </p:txBody>
      </p:sp>
    </p:spTree>
    <p:extLst>
      <p:ext uri="{BB962C8B-B14F-4D97-AF65-F5344CB8AC3E}">
        <p14:creationId xmlns:p14="http://schemas.microsoft.com/office/powerpoint/2010/main" val="2521360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80EF05D2-36B4-7ABD-7E4D-256D72CD8545}"/>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FAA8270C-B20D-6C52-3C84-29AA47F8F2EF}"/>
              </a:ext>
            </a:extLst>
          </p:cNvPr>
          <p:cNvSpPr txBox="1"/>
          <p:nvPr/>
        </p:nvSpPr>
        <p:spPr>
          <a:xfrm>
            <a:off x="499510" y="278735"/>
            <a:ext cx="2270986"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Exemplo 1</a:t>
            </a:r>
          </a:p>
        </p:txBody>
      </p:sp>
      <p:cxnSp>
        <p:nvCxnSpPr>
          <p:cNvPr id="10" name="Conector reto 9">
            <a:extLst>
              <a:ext uri="{FF2B5EF4-FFF2-40B4-BE49-F238E27FC236}">
                <a16:creationId xmlns:a16="http://schemas.microsoft.com/office/drawing/2014/main" id="{46E036AC-4ACF-4885-FDFC-9761E3D3F90E}"/>
              </a:ext>
            </a:extLst>
          </p:cNvPr>
          <p:cNvCxnSpPr>
            <a:cxnSpLocks/>
          </p:cNvCxnSpPr>
          <p:nvPr/>
        </p:nvCxnSpPr>
        <p:spPr>
          <a:xfrm flipH="1">
            <a:off x="566293" y="801955"/>
            <a:ext cx="130471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uma desenho animado ilustração do uma grande, amarelo industrial fábrica  com fumaça pilhas 46625936 Vetor no Vecteezy">
            <a:extLst>
              <a:ext uri="{FF2B5EF4-FFF2-40B4-BE49-F238E27FC236}">
                <a16:creationId xmlns:a16="http://schemas.microsoft.com/office/drawing/2014/main" id="{F597E06C-5F98-366C-E1A4-D9EB8399F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813" y="207151"/>
            <a:ext cx="1432402" cy="14324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ágina 21 | Empresa Grande Desenho Imagens – Download Grátis no Freepik">
            <a:extLst>
              <a:ext uri="{FF2B5EF4-FFF2-40B4-BE49-F238E27FC236}">
                <a16:creationId xmlns:a16="http://schemas.microsoft.com/office/drawing/2014/main" id="{9516AE48-E5EA-F370-7A6C-7863D2B97C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8" b="15942"/>
          <a:stretch/>
        </p:blipFill>
        <p:spPr bwMode="auto">
          <a:xfrm>
            <a:off x="5980170" y="3390387"/>
            <a:ext cx="1482924" cy="1254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ontras as pessoas">
            <a:extLst>
              <a:ext uri="{FF2B5EF4-FFF2-40B4-BE49-F238E27FC236}">
                <a16:creationId xmlns:a16="http://schemas.microsoft.com/office/drawing/2014/main" id="{3264D0BD-0795-8258-44CB-E03681CCD7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334" r="50622"/>
          <a:stretch/>
        </p:blipFill>
        <p:spPr bwMode="auto">
          <a:xfrm>
            <a:off x="3004048" y="3304361"/>
            <a:ext cx="1237576" cy="1243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lustrações, clipart, desenhos animados e ícones de loja verde design plano ambiental ícone - pequenas empresas">
            <a:extLst>
              <a:ext uri="{FF2B5EF4-FFF2-40B4-BE49-F238E27FC236}">
                <a16:creationId xmlns:a16="http://schemas.microsoft.com/office/drawing/2014/main" id="{7B4F3241-4A86-582C-9774-10376F182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6535" y="368641"/>
            <a:ext cx="1534674" cy="149403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Agrupar 10">
            <a:extLst>
              <a:ext uri="{FF2B5EF4-FFF2-40B4-BE49-F238E27FC236}">
                <a16:creationId xmlns:a16="http://schemas.microsoft.com/office/drawing/2014/main" id="{F7109F4D-2360-38FF-A2F8-0AA36E97018D}"/>
              </a:ext>
            </a:extLst>
          </p:cNvPr>
          <p:cNvGrpSpPr/>
          <p:nvPr/>
        </p:nvGrpSpPr>
        <p:grpSpPr>
          <a:xfrm>
            <a:off x="4653717" y="576037"/>
            <a:ext cx="1130062" cy="1481140"/>
            <a:chOff x="7519314" y="1467664"/>
            <a:chExt cx="1231326" cy="1657768"/>
          </a:xfrm>
        </p:grpSpPr>
        <p:sp>
          <p:nvSpPr>
            <p:cNvPr id="12" name="Seta: para a Direita 11">
              <a:extLst>
                <a:ext uri="{FF2B5EF4-FFF2-40B4-BE49-F238E27FC236}">
                  <a16:creationId xmlns:a16="http://schemas.microsoft.com/office/drawing/2014/main" id="{714DA550-B63E-0214-DA0D-3F307D495479}"/>
                </a:ext>
              </a:extLst>
            </p:cNvPr>
            <p:cNvSpPr/>
            <p:nvPr/>
          </p:nvSpPr>
          <p:spPr>
            <a:xfrm>
              <a:off x="7732643" y="2206487"/>
              <a:ext cx="804668" cy="40750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629DC3B0-ACAD-F400-EE25-F93D138FD2B5}"/>
                </a:ext>
              </a:extLst>
            </p:cNvPr>
            <p:cNvSpPr txBox="1"/>
            <p:nvPr/>
          </p:nvSpPr>
          <p:spPr>
            <a:xfrm>
              <a:off x="7519314" y="2539817"/>
              <a:ext cx="1231326" cy="585615"/>
            </a:xfrm>
            <a:prstGeom prst="rect">
              <a:avLst/>
            </a:prstGeom>
            <a:noFill/>
          </p:spPr>
          <p:txBody>
            <a:bodyPr wrap="square" rtlCol="0">
              <a:spAutoFit/>
            </a:bodyPr>
            <a:lstStyle/>
            <a:p>
              <a:pPr algn="ctr"/>
              <a:r>
                <a:rPr lang="pt-BR" b="1" dirty="0">
                  <a:solidFill>
                    <a:srgbClr val="FF0000"/>
                  </a:solidFill>
                </a:rPr>
                <a:t>25%</a:t>
              </a:r>
            </a:p>
            <a:p>
              <a:pPr algn="ctr"/>
              <a:r>
                <a:rPr lang="pt-BR" b="1" dirty="0">
                  <a:solidFill>
                    <a:srgbClr val="FF0000"/>
                  </a:solidFill>
                </a:rPr>
                <a:t>R$ 2.500</a:t>
              </a:r>
            </a:p>
          </p:txBody>
        </p:sp>
        <p:grpSp>
          <p:nvGrpSpPr>
            <p:cNvPr id="15" name="Agrupar 14">
              <a:extLst>
                <a:ext uri="{FF2B5EF4-FFF2-40B4-BE49-F238E27FC236}">
                  <a16:creationId xmlns:a16="http://schemas.microsoft.com/office/drawing/2014/main" id="{06918DBD-AEFD-FA2A-0348-9B2358CE89E0}"/>
                </a:ext>
              </a:extLst>
            </p:cNvPr>
            <p:cNvGrpSpPr/>
            <p:nvPr/>
          </p:nvGrpSpPr>
          <p:grpSpPr>
            <a:xfrm>
              <a:off x="7777008" y="1467664"/>
              <a:ext cx="789478" cy="681831"/>
              <a:chOff x="7599148" y="1471635"/>
              <a:chExt cx="789478" cy="681831"/>
            </a:xfrm>
          </p:grpSpPr>
          <p:sp>
            <p:nvSpPr>
              <p:cNvPr id="18" name="CaixaDeTexto 17">
                <a:extLst>
                  <a:ext uri="{FF2B5EF4-FFF2-40B4-BE49-F238E27FC236}">
                    <a16:creationId xmlns:a16="http://schemas.microsoft.com/office/drawing/2014/main" id="{968B2CD8-823F-6FEF-4686-E0CB5681B52D}"/>
                  </a:ext>
                </a:extLst>
              </p:cNvPr>
              <p:cNvSpPr txBox="1"/>
              <p:nvPr/>
            </p:nvSpPr>
            <p:spPr>
              <a:xfrm>
                <a:off x="7657498" y="1507135"/>
                <a:ext cx="731128" cy="646331"/>
              </a:xfrm>
              <a:prstGeom prst="rect">
                <a:avLst/>
              </a:prstGeom>
              <a:solidFill>
                <a:schemeClr val="bg1"/>
              </a:solidFill>
              <a:ln>
                <a:noFill/>
              </a:ln>
            </p:spPr>
            <p:txBody>
              <a:bodyPr wrap="square" rtlCol="0">
                <a:spAutoFit/>
              </a:bodyPr>
              <a:lstStyle/>
              <a:p>
                <a:r>
                  <a:rPr lang="pt-BR" b="1" dirty="0"/>
                  <a:t>IBS e CBS</a:t>
                </a:r>
              </a:p>
            </p:txBody>
          </p:sp>
          <p:sp>
            <p:nvSpPr>
              <p:cNvPr id="19" name="Fluxograma: Conector 18">
                <a:extLst>
                  <a:ext uri="{FF2B5EF4-FFF2-40B4-BE49-F238E27FC236}">
                    <a16:creationId xmlns:a16="http://schemas.microsoft.com/office/drawing/2014/main" id="{DD342AB2-EE26-F935-57A1-9E6E1B5AE47D}"/>
                  </a:ext>
                </a:extLst>
              </p:cNvPr>
              <p:cNvSpPr/>
              <p:nvPr/>
            </p:nvSpPr>
            <p:spPr>
              <a:xfrm>
                <a:off x="7599148" y="1471635"/>
                <a:ext cx="731128" cy="664081"/>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grpSp>
      <p:grpSp>
        <p:nvGrpSpPr>
          <p:cNvPr id="20" name="Agrupar 19">
            <a:extLst>
              <a:ext uri="{FF2B5EF4-FFF2-40B4-BE49-F238E27FC236}">
                <a16:creationId xmlns:a16="http://schemas.microsoft.com/office/drawing/2014/main" id="{A6ED7AB6-EDEC-9793-4E21-B4681D07B834}"/>
              </a:ext>
            </a:extLst>
          </p:cNvPr>
          <p:cNvGrpSpPr/>
          <p:nvPr/>
        </p:nvGrpSpPr>
        <p:grpSpPr>
          <a:xfrm>
            <a:off x="5812241" y="2596531"/>
            <a:ext cx="2656350" cy="684766"/>
            <a:chOff x="6783849" y="3179364"/>
            <a:chExt cx="2894385" cy="766425"/>
          </a:xfrm>
        </p:grpSpPr>
        <p:grpSp>
          <p:nvGrpSpPr>
            <p:cNvPr id="21" name="Agrupar 20">
              <a:extLst>
                <a:ext uri="{FF2B5EF4-FFF2-40B4-BE49-F238E27FC236}">
                  <a16:creationId xmlns:a16="http://schemas.microsoft.com/office/drawing/2014/main" id="{B4B82272-2A23-2594-7F25-CFDD70231418}"/>
                </a:ext>
              </a:extLst>
            </p:cNvPr>
            <p:cNvGrpSpPr/>
            <p:nvPr/>
          </p:nvGrpSpPr>
          <p:grpSpPr>
            <a:xfrm>
              <a:off x="6783849" y="3179364"/>
              <a:ext cx="781652" cy="704482"/>
              <a:chOff x="7068043" y="1567200"/>
              <a:chExt cx="781652" cy="704482"/>
            </a:xfrm>
          </p:grpSpPr>
          <p:sp>
            <p:nvSpPr>
              <p:cNvPr id="24" name="CaixaDeTexto 23">
                <a:extLst>
                  <a:ext uri="{FF2B5EF4-FFF2-40B4-BE49-F238E27FC236}">
                    <a16:creationId xmlns:a16="http://schemas.microsoft.com/office/drawing/2014/main" id="{06662C2B-CD2E-3F01-6667-0BAD2B94FC87}"/>
                  </a:ext>
                </a:extLst>
              </p:cNvPr>
              <p:cNvSpPr txBox="1"/>
              <p:nvPr/>
            </p:nvSpPr>
            <p:spPr>
              <a:xfrm>
                <a:off x="7118567" y="1625351"/>
                <a:ext cx="731128" cy="646331"/>
              </a:xfrm>
              <a:prstGeom prst="rect">
                <a:avLst/>
              </a:prstGeom>
              <a:solidFill>
                <a:schemeClr val="bg1"/>
              </a:solidFill>
            </p:spPr>
            <p:txBody>
              <a:bodyPr wrap="square" rtlCol="0">
                <a:spAutoFit/>
              </a:bodyPr>
              <a:lstStyle/>
              <a:p>
                <a:r>
                  <a:rPr lang="pt-BR" b="1" dirty="0"/>
                  <a:t>IBS e CBS</a:t>
                </a:r>
              </a:p>
            </p:txBody>
          </p:sp>
          <p:sp>
            <p:nvSpPr>
              <p:cNvPr id="25" name="Fluxograma: Conector 24">
                <a:extLst>
                  <a:ext uri="{FF2B5EF4-FFF2-40B4-BE49-F238E27FC236}">
                    <a16:creationId xmlns:a16="http://schemas.microsoft.com/office/drawing/2014/main" id="{7746D303-8E2D-863E-8B73-F881DE1284A7}"/>
                  </a:ext>
                </a:extLst>
              </p:cNvPr>
              <p:cNvSpPr/>
              <p:nvPr/>
            </p:nvSpPr>
            <p:spPr>
              <a:xfrm>
                <a:off x="7068043" y="1567200"/>
                <a:ext cx="731128" cy="664081"/>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2" name="Seta: para a Direita 21">
              <a:extLst>
                <a:ext uri="{FF2B5EF4-FFF2-40B4-BE49-F238E27FC236}">
                  <a16:creationId xmlns:a16="http://schemas.microsoft.com/office/drawing/2014/main" id="{944B3E39-01A1-374D-98B8-972DFAE0EA1C}"/>
                </a:ext>
              </a:extLst>
            </p:cNvPr>
            <p:cNvSpPr/>
            <p:nvPr/>
          </p:nvSpPr>
          <p:spPr>
            <a:xfrm rot="5400000">
              <a:off x="7391312" y="3371934"/>
              <a:ext cx="697520" cy="45018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ED63CCDE-1835-9AAA-7023-1981B74C8F09}"/>
                </a:ext>
              </a:extLst>
            </p:cNvPr>
            <p:cNvSpPr txBox="1"/>
            <p:nvPr/>
          </p:nvSpPr>
          <p:spPr>
            <a:xfrm>
              <a:off x="7965167" y="3286118"/>
              <a:ext cx="1713067" cy="585614"/>
            </a:xfrm>
            <a:prstGeom prst="rect">
              <a:avLst/>
            </a:prstGeom>
            <a:noFill/>
          </p:spPr>
          <p:txBody>
            <a:bodyPr wrap="square" rtlCol="0">
              <a:spAutoFit/>
            </a:bodyPr>
            <a:lstStyle/>
            <a:p>
              <a:r>
                <a:rPr lang="pt-BR" b="1" dirty="0">
                  <a:solidFill>
                    <a:srgbClr val="FF0000"/>
                  </a:solidFill>
                </a:rPr>
                <a:t>25%   R$ 5.000</a:t>
              </a:r>
            </a:p>
            <a:p>
              <a:r>
                <a:rPr lang="pt-BR" b="1" dirty="0">
                  <a:solidFill>
                    <a:schemeClr val="accent1">
                      <a:lumMod val="50000"/>
                    </a:schemeClr>
                  </a:solidFill>
                </a:rPr>
                <a:t>Créd. R$ 2.500</a:t>
              </a:r>
            </a:p>
          </p:txBody>
        </p:sp>
      </p:grpSp>
      <p:sp>
        <p:nvSpPr>
          <p:cNvPr id="26" name="Seta: para a Direita 25">
            <a:extLst>
              <a:ext uri="{FF2B5EF4-FFF2-40B4-BE49-F238E27FC236}">
                <a16:creationId xmlns:a16="http://schemas.microsoft.com/office/drawing/2014/main" id="{3BAFDA4B-3844-134E-30CE-A8C6018EBA9E}"/>
              </a:ext>
            </a:extLst>
          </p:cNvPr>
          <p:cNvSpPr/>
          <p:nvPr/>
        </p:nvSpPr>
        <p:spPr>
          <a:xfrm rot="10800000">
            <a:off x="4474997" y="3987529"/>
            <a:ext cx="738492" cy="36408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DB5A2C29-C1E0-5583-E52F-BB0ADCDD83C2}"/>
              </a:ext>
            </a:extLst>
          </p:cNvPr>
          <p:cNvSpPr txBox="1"/>
          <p:nvPr/>
        </p:nvSpPr>
        <p:spPr>
          <a:xfrm>
            <a:off x="4391984" y="4832913"/>
            <a:ext cx="671000" cy="307777"/>
          </a:xfrm>
          <a:prstGeom prst="rect">
            <a:avLst/>
          </a:prstGeom>
          <a:noFill/>
        </p:spPr>
        <p:txBody>
          <a:bodyPr wrap="square" rtlCol="0">
            <a:spAutoFit/>
          </a:bodyPr>
          <a:lstStyle/>
          <a:p>
            <a:r>
              <a:rPr lang="pt-BR" b="1" dirty="0"/>
              <a:t>25%</a:t>
            </a:r>
          </a:p>
        </p:txBody>
      </p:sp>
      <p:grpSp>
        <p:nvGrpSpPr>
          <p:cNvPr id="28" name="Agrupar 27">
            <a:extLst>
              <a:ext uri="{FF2B5EF4-FFF2-40B4-BE49-F238E27FC236}">
                <a16:creationId xmlns:a16="http://schemas.microsoft.com/office/drawing/2014/main" id="{28675740-EAB8-8F4E-77F1-866B5C06D402}"/>
              </a:ext>
            </a:extLst>
          </p:cNvPr>
          <p:cNvGrpSpPr/>
          <p:nvPr/>
        </p:nvGrpSpPr>
        <p:grpSpPr>
          <a:xfrm>
            <a:off x="4558163" y="3253063"/>
            <a:ext cx="724551" cy="746509"/>
            <a:chOff x="7759556" y="1321904"/>
            <a:chExt cx="789478" cy="835531"/>
          </a:xfrm>
        </p:grpSpPr>
        <p:grpSp>
          <p:nvGrpSpPr>
            <p:cNvPr id="29" name="Agrupar 28">
              <a:extLst>
                <a:ext uri="{FF2B5EF4-FFF2-40B4-BE49-F238E27FC236}">
                  <a16:creationId xmlns:a16="http://schemas.microsoft.com/office/drawing/2014/main" id="{05B14D73-2E80-6A3C-DA4F-2144911C71EA}"/>
                </a:ext>
              </a:extLst>
            </p:cNvPr>
            <p:cNvGrpSpPr/>
            <p:nvPr/>
          </p:nvGrpSpPr>
          <p:grpSpPr>
            <a:xfrm>
              <a:off x="7759556" y="1475604"/>
              <a:ext cx="789478" cy="681831"/>
              <a:chOff x="7599148" y="1471635"/>
              <a:chExt cx="789478" cy="681831"/>
            </a:xfrm>
          </p:grpSpPr>
          <p:sp>
            <p:nvSpPr>
              <p:cNvPr id="32" name="CaixaDeTexto 31">
                <a:extLst>
                  <a:ext uri="{FF2B5EF4-FFF2-40B4-BE49-F238E27FC236}">
                    <a16:creationId xmlns:a16="http://schemas.microsoft.com/office/drawing/2014/main" id="{28290BF9-9F94-48B5-0FA1-F8827581D4A3}"/>
                  </a:ext>
                </a:extLst>
              </p:cNvPr>
              <p:cNvSpPr txBox="1"/>
              <p:nvPr/>
            </p:nvSpPr>
            <p:spPr>
              <a:xfrm>
                <a:off x="7657498" y="1507135"/>
                <a:ext cx="731128" cy="646331"/>
              </a:xfrm>
              <a:prstGeom prst="rect">
                <a:avLst/>
              </a:prstGeom>
              <a:solidFill>
                <a:schemeClr val="bg1"/>
              </a:solidFill>
            </p:spPr>
            <p:txBody>
              <a:bodyPr wrap="square" rtlCol="0">
                <a:spAutoFit/>
              </a:bodyPr>
              <a:lstStyle/>
              <a:p>
                <a:r>
                  <a:rPr lang="pt-BR" b="1" dirty="0"/>
                  <a:t>IBS e CBS</a:t>
                </a:r>
              </a:p>
            </p:txBody>
          </p:sp>
          <p:sp>
            <p:nvSpPr>
              <p:cNvPr id="33" name="Fluxograma: Conector 32">
                <a:extLst>
                  <a:ext uri="{FF2B5EF4-FFF2-40B4-BE49-F238E27FC236}">
                    <a16:creationId xmlns:a16="http://schemas.microsoft.com/office/drawing/2014/main" id="{78B1C250-2757-8B86-614B-A1A97E906797}"/>
                  </a:ext>
                </a:extLst>
              </p:cNvPr>
              <p:cNvSpPr/>
              <p:nvPr/>
            </p:nvSpPr>
            <p:spPr>
              <a:xfrm>
                <a:off x="7599148" y="1471635"/>
                <a:ext cx="731128" cy="664081"/>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0" name="Conector reto 29">
              <a:extLst>
                <a:ext uri="{FF2B5EF4-FFF2-40B4-BE49-F238E27FC236}">
                  <a16:creationId xmlns:a16="http://schemas.microsoft.com/office/drawing/2014/main" id="{B80440ED-B474-526B-BD1F-CBA9E78FD549}"/>
                </a:ext>
              </a:extLst>
            </p:cNvPr>
            <p:cNvCxnSpPr>
              <a:cxnSpLocks/>
            </p:cNvCxnSpPr>
            <p:nvPr/>
          </p:nvCxnSpPr>
          <p:spPr>
            <a:xfrm>
              <a:off x="7806183" y="1321904"/>
              <a:ext cx="654684" cy="817781"/>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id="{F1D1C2A6-0FB5-CB38-D73B-93A414262EE8}"/>
                </a:ext>
              </a:extLst>
            </p:cNvPr>
            <p:cNvCxnSpPr>
              <a:cxnSpLocks/>
            </p:cNvCxnSpPr>
            <p:nvPr/>
          </p:nvCxnSpPr>
          <p:spPr>
            <a:xfrm flipV="1">
              <a:off x="7788089" y="1377206"/>
              <a:ext cx="680798" cy="76247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CaixaDeTexto 34">
            <a:extLst>
              <a:ext uri="{FF2B5EF4-FFF2-40B4-BE49-F238E27FC236}">
                <a16:creationId xmlns:a16="http://schemas.microsoft.com/office/drawing/2014/main" id="{2CCBB8AB-961A-2B84-7EAD-0CFB5D215BA3}"/>
              </a:ext>
            </a:extLst>
          </p:cNvPr>
          <p:cNvSpPr txBox="1"/>
          <p:nvPr/>
        </p:nvSpPr>
        <p:spPr>
          <a:xfrm>
            <a:off x="2690440" y="1577529"/>
            <a:ext cx="2307799" cy="523220"/>
          </a:xfrm>
          <a:prstGeom prst="rect">
            <a:avLst/>
          </a:prstGeom>
          <a:noFill/>
        </p:spPr>
        <p:txBody>
          <a:bodyPr wrap="square" rtlCol="0">
            <a:spAutoFit/>
          </a:bodyPr>
          <a:lstStyle/>
          <a:p>
            <a:pPr algn="ctr"/>
            <a:r>
              <a:rPr lang="pt-BR" b="1" dirty="0"/>
              <a:t>Indústria alimentícia</a:t>
            </a:r>
          </a:p>
          <a:p>
            <a:pPr algn="ctr"/>
            <a:r>
              <a:rPr lang="pt-BR" b="1" dirty="0"/>
              <a:t>Venda: R$ 10 mil</a:t>
            </a:r>
          </a:p>
        </p:txBody>
      </p:sp>
      <p:sp>
        <p:nvSpPr>
          <p:cNvPr id="36" name="CaixaDeTexto 35">
            <a:extLst>
              <a:ext uri="{FF2B5EF4-FFF2-40B4-BE49-F238E27FC236}">
                <a16:creationId xmlns:a16="http://schemas.microsoft.com/office/drawing/2014/main" id="{CBC771F8-90D4-FA52-49A1-F5E29C36F6F9}"/>
              </a:ext>
            </a:extLst>
          </p:cNvPr>
          <p:cNvSpPr txBox="1"/>
          <p:nvPr/>
        </p:nvSpPr>
        <p:spPr>
          <a:xfrm>
            <a:off x="5649972" y="1914626"/>
            <a:ext cx="2307799" cy="523220"/>
          </a:xfrm>
          <a:prstGeom prst="rect">
            <a:avLst/>
          </a:prstGeom>
          <a:noFill/>
        </p:spPr>
        <p:txBody>
          <a:bodyPr wrap="square" rtlCol="0">
            <a:spAutoFit/>
          </a:bodyPr>
          <a:lstStyle/>
          <a:p>
            <a:pPr algn="ctr"/>
            <a:r>
              <a:rPr lang="pt-BR" b="1" dirty="0"/>
              <a:t>Padaria:</a:t>
            </a:r>
          </a:p>
          <a:p>
            <a:pPr algn="ctr"/>
            <a:r>
              <a:rPr lang="pt-BR" b="1" dirty="0"/>
              <a:t>Venda: R$ 20 mil</a:t>
            </a:r>
          </a:p>
        </p:txBody>
      </p:sp>
      <p:sp>
        <p:nvSpPr>
          <p:cNvPr id="38" name="CaixaDeTexto 37">
            <a:extLst>
              <a:ext uri="{FF2B5EF4-FFF2-40B4-BE49-F238E27FC236}">
                <a16:creationId xmlns:a16="http://schemas.microsoft.com/office/drawing/2014/main" id="{D96E2DE3-8B5E-2AF2-29EE-36E28377DBD4}"/>
              </a:ext>
            </a:extLst>
          </p:cNvPr>
          <p:cNvSpPr txBox="1"/>
          <p:nvPr/>
        </p:nvSpPr>
        <p:spPr>
          <a:xfrm>
            <a:off x="7264576" y="3425440"/>
            <a:ext cx="1930397" cy="523220"/>
          </a:xfrm>
          <a:prstGeom prst="rect">
            <a:avLst/>
          </a:prstGeom>
          <a:noFill/>
        </p:spPr>
        <p:txBody>
          <a:bodyPr wrap="square" rtlCol="0">
            <a:spAutoFit/>
          </a:bodyPr>
          <a:lstStyle/>
          <a:p>
            <a:pPr algn="ctr"/>
            <a:r>
              <a:rPr lang="pt-BR" b="1" dirty="0"/>
              <a:t>Hotel:</a:t>
            </a:r>
          </a:p>
          <a:p>
            <a:pPr algn="ctr"/>
            <a:r>
              <a:rPr lang="pt-BR" b="1" dirty="0"/>
              <a:t>Serviço: R$ 50 mil</a:t>
            </a:r>
          </a:p>
        </p:txBody>
      </p:sp>
      <p:sp>
        <p:nvSpPr>
          <p:cNvPr id="39" name="CaixaDeTexto 38">
            <a:extLst>
              <a:ext uri="{FF2B5EF4-FFF2-40B4-BE49-F238E27FC236}">
                <a16:creationId xmlns:a16="http://schemas.microsoft.com/office/drawing/2014/main" id="{C1DF4364-42F3-A356-DDE4-013FEA59C3EF}"/>
              </a:ext>
            </a:extLst>
          </p:cNvPr>
          <p:cNvSpPr txBox="1"/>
          <p:nvPr/>
        </p:nvSpPr>
        <p:spPr>
          <a:xfrm>
            <a:off x="4271268" y="4337519"/>
            <a:ext cx="1572184" cy="523220"/>
          </a:xfrm>
          <a:prstGeom prst="rect">
            <a:avLst/>
          </a:prstGeom>
          <a:noFill/>
        </p:spPr>
        <p:txBody>
          <a:bodyPr wrap="square" rtlCol="0">
            <a:spAutoFit/>
          </a:bodyPr>
          <a:lstStyle/>
          <a:p>
            <a:r>
              <a:rPr lang="pt-BR" b="1" dirty="0">
                <a:solidFill>
                  <a:srgbClr val="FF0000"/>
                </a:solidFill>
              </a:rPr>
              <a:t>25%   R$ 12.500</a:t>
            </a:r>
          </a:p>
          <a:p>
            <a:r>
              <a:rPr lang="pt-BR" b="1" dirty="0">
                <a:solidFill>
                  <a:schemeClr val="accent1">
                    <a:lumMod val="50000"/>
                  </a:schemeClr>
                </a:solidFill>
              </a:rPr>
              <a:t>Créd. R$  5.000</a:t>
            </a:r>
          </a:p>
        </p:txBody>
      </p:sp>
      <p:sp>
        <p:nvSpPr>
          <p:cNvPr id="41" name="Retângulo: Cantos Arredondados 40">
            <a:extLst>
              <a:ext uri="{FF2B5EF4-FFF2-40B4-BE49-F238E27FC236}">
                <a16:creationId xmlns:a16="http://schemas.microsoft.com/office/drawing/2014/main" id="{52C6CBEA-A485-F9C4-3119-424BF3BCC65B}"/>
              </a:ext>
            </a:extLst>
          </p:cNvPr>
          <p:cNvSpPr/>
          <p:nvPr/>
        </p:nvSpPr>
        <p:spPr>
          <a:xfrm>
            <a:off x="580209" y="1728754"/>
            <a:ext cx="1839432" cy="1045468"/>
          </a:xfrm>
          <a:prstGeom prst="roundRect">
            <a:avLst/>
          </a:prstGeom>
          <a:solidFill>
            <a:srgbClr val="FF6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Tributação Total:</a:t>
            </a:r>
          </a:p>
          <a:p>
            <a:pPr algn="ctr"/>
            <a:r>
              <a:rPr lang="pt-BR" b="1" dirty="0">
                <a:solidFill>
                  <a:schemeClr val="tx1"/>
                </a:solidFill>
              </a:rPr>
              <a:t>R$ 50 mil * 25% = R$ 12.500 </a:t>
            </a:r>
          </a:p>
        </p:txBody>
      </p:sp>
      <p:sp>
        <p:nvSpPr>
          <p:cNvPr id="42" name="Retângulo: Cantos Arredondados 41">
            <a:extLst>
              <a:ext uri="{FF2B5EF4-FFF2-40B4-BE49-F238E27FC236}">
                <a16:creationId xmlns:a16="http://schemas.microsoft.com/office/drawing/2014/main" id="{49C2B2B3-F37E-C45E-43AF-5149F83E4507}"/>
              </a:ext>
            </a:extLst>
          </p:cNvPr>
          <p:cNvSpPr/>
          <p:nvPr/>
        </p:nvSpPr>
        <p:spPr>
          <a:xfrm>
            <a:off x="615068" y="2837427"/>
            <a:ext cx="1802655" cy="696191"/>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Oper. 1: R$ 2.500</a:t>
            </a:r>
          </a:p>
          <a:p>
            <a:pPr algn="ctr"/>
            <a:r>
              <a:rPr lang="pt-BR" dirty="0">
                <a:solidFill>
                  <a:schemeClr val="tx1"/>
                </a:solidFill>
              </a:rPr>
              <a:t>Oper. 2: R$ 2.500</a:t>
            </a:r>
          </a:p>
          <a:p>
            <a:pPr algn="ctr"/>
            <a:r>
              <a:rPr lang="pt-BR" dirty="0">
                <a:solidFill>
                  <a:schemeClr val="tx1"/>
                </a:solidFill>
              </a:rPr>
              <a:t>Oper. 3 R$ 7.500</a:t>
            </a:r>
          </a:p>
        </p:txBody>
      </p:sp>
      <p:sp>
        <p:nvSpPr>
          <p:cNvPr id="44" name="CaixaDeTexto 43">
            <a:extLst>
              <a:ext uri="{FF2B5EF4-FFF2-40B4-BE49-F238E27FC236}">
                <a16:creationId xmlns:a16="http://schemas.microsoft.com/office/drawing/2014/main" id="{C6154CA3-66C9-7E05-DA00-FC284AF2B1C3}"/>
              </a:ext>
            </a:extLst>
          </p:cNvPr>
          <p:cNvSpPr txBox="1"/>
          <p:nvPr/>
        </p:nvSpPr>
        <p:spPr>
          <a:xfrm>
            <a:off x="530361" y="860147"/>
            <a:ext cx="2036292" cy="307777"/>
          </a:xfrm>
          <a:prstGeom prst="rect">
            <a:avLst/>
          </a:prstGeom>
          <a:noFill/>
        </p:spPr>
        <p:txBody>
          <a:bodyPr wrap="square" rtlCol="0">
            <a:spAutoFit/>
          </a:bodyPr>
          <a:lstStyle/>
          <a:p>
            <a:r>
              <a:rPr lang="pt-BR" dirty="0">
                <a:latin typeface="Montserrat" panose="00000500000000000000" pitchFamily="2" charset="0"/>
              </a:rPr>
              <a:t>Não Cumulatividade</a:t>
            </a:r>
          </a:p>
        </p:txBody>
      </p:sp>
    </p:spTree>
    <p:extLst>
      <p:ext uri="{BB962C8B-B14F-4D97-AF65-F5344CB8AC3E}">
        <p14:creationId xmlns:p14="http://schemas.microsoft.com/office/powerpoint/2010/main" val="117098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4D02314-22F0-DD4C-6881-4C13403AF1E9}"/>
            </a:ext>
          </a:extLst>
        </p:cNvPr>
        <p:cNvGrpSpPr/>
        <p:nvPr/>
      </p:nvGrpSpPr>
      <p:grpSpPr>
        <a:xfrm>
          <a:off x="0" y="0"/>
          <a:ext cx="0" cy="0"/>
          <a:chOff x="0" y="0"/>
          <a:chExt cx="0" cy="0"/>
        </a:xfrm>
      </p:grpSpPr>
      <p:pic>
        <p:nvPicPr>
          <p:cNvPr id="2" name="Picture 2" descr="uma desenho animado ilustração do uma grande, amarelo industrial fábrica  com fumaça pilhas 46625936 Vetor no Vecteezy">
            <a:extLst>
              <a:ext uri="{FF2B5EF4-FFF2-40B4-BE49-F238E27FC236}">
                <a16:creationId xmlns:a16="http://schemas.microsoft.com/office/drawing/2014/main" id="{2F78F920-6904-D383-3442-8CFC543AB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813" y="207151"/>
            <a:ext cx="1432402" cy="14324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ágina 21 | Empresa Grande Desenho Imagens – Download Grátis no Freepik">
            <a:extLst>
              <a:ext uri="{FF2B5EF4-FFF2-40B4-BE49-F238E27FC236}">
                <a16:creationId xmlns:a16="http://schemas.microsoft.com/office/drawing/2014/main" id="{236B5D89-92E3-DFA8-6506-47E4AE7095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8" b="15942"/>
          <a:stretch/>
        </p:blipFill>
        <p:spPr bwMode="auto">
          <a:xfrm>
            <a:off x="6076490" y="3410106"/>
            <a:ext cx="1482924" cy="1254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ontras as pessoas">
            <a:extLst>
              <a:ext uri="{FF2B5EF4-FFF2-40B4-BE49-F238E27FC236}">
                <a16:creationId xmlns:a16="http://schemas.microsoft.com/office/drawing/2014/main" id="{7E66DD68-6570-C009-54B1-A2169FDEB9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334" r="50622"/>
          <a:stretch/>
        </p:blipFill>
        <p:spPr bwMode="auto">
          <a:xfrm>
            <a:off x="3004048" y="3304361"/>
            <a:ext cx="1237576" cy="1243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lustrações, clipart, desenhos animados e ícones de loja verde design plano ambiental ícone - pequenas empresas">
            <a:extLst>
              <a:ext uri="{FF2B5EF4-FFF2-40B4-BE49-F238E27FC236}">
                <a16:creationId xmlns:a16="http://schemas.microsoft.com/office/drawing/2014/main" id="{B7F44C72-7638-383F-25A4-38FCBB7176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6535" y="368641"/>
            <a:ext cx="1534674" cy="149403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Agrupar 10">
            <a:extLst>
              <a:ext uri="{FF2B5EF4-FFF2-40B4-BE49-F238E27FC236}">
                <a16:creationId xmlns:a16="http://schemas.microsoft.com/office/drawing/2014/main" id="{5DBF5A47-93AA-27D3-FDF4-7725D27F82D2}"/>
              </a:ext>
            </a:extLst>
          </p:cNvPr>
          <p:cNvGrpSpPr/>
          <p:nvPr/>
        </p:nvGrpSpPr>
        <p:grpSpPr>
          <a:xfrm>
            <a:off x="4653717" y="1236140"/>
            <a:ext cx="1130062" cy="821035"/>
            <a:chOff x="7519314" y="2206487"/>
            <a:chExt cx="1231326" cy="918945"/>
          </a:xfrm>
        </p:grpSpPr>
        <p:sp>
          <p:nvSpPr>
            <p:cNvPr id="12" name="Seta: para a Direita 11">
              <a:extLst>
                <a:ext uri="{FF2B5EF4-FFF2-40B4-BE49-F238E27FC236}">
                  <a16:creationId xmlns:a16="http://schemas.microsoft.com/office/drawing/2014/main" id="{66A2AA15-80DD-1DC2-650F-6F136074A7C6}"/>
                </a:ext>
              </a:extLst>
            </p:cNvPr>
            <p:cNvSpPr/>
            <p:nvPr/>
          </p:nvSpPr>
          <p:spPr>
            <a:xfrm>
              <a:off x="7732643" y="2206487"/>
              <a:ext cx="804668" cy="40750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B87D2480-450A-559A-6FCC-75C5524C628C}"/>
                </a:ext>
              </a:extLst>
            </p:cNvPr>
            <p:cNvSpPr txBox="1"/>
            <p:nvPr/>
          </p:nvSpPr>
          <p:spPr>
            <a:xfrm>
              <a:off x="7519314" y="2539817"/>
              <a:ext cx="1231326" cy="585615"/>
            </a:xfrm>
            <a:prstGeom prst="rect">
              <a:avLst/>
            </a:prstGeom>
            <a:noFill/>
          </p:spPr>
          <p:txBody>
            <a:bodyPr wrap="square" rtlCol="0">
              <a:spAutoFit/>
            </a:bodyPr>
            <a:lstStyle/>
            <a:p>
              <a:pPr algn="ctr"/>
              <a:r>
                <a:rPr lang="pt-BR" b="1" dirty="0">
                  <a:solidFill>
                    <a:srgbClr val="FF0000"/>
                  </a:solidFill>
                </a:rPr>
                <a:t>25%</a:t>
              </a:r>
            </a:p>
            <a:p>
              <a:pPr algn="ctr"/>
              <a:r>
                <a:rPr lang="pt-BR" b="1" dirty="0">
                  <a:solidFill>
                    <a:srgbClr val="FF0000"/>
                  </a:solidFill>
                </a:rPr>
                <a:t>R$ 2.500</a:t>
              </a:r>
            </a:p>
          </p:txBody>
        </p:sp>
      </p:grpSp>
      <p:grpSp>
        <p:nvGrpSpPr>
          <p:cNvPr id="20" name="Agrupar 19">
            <a:extLst>
              <a:ext uri="{FF2B5EF4-FFF2-40B4-BE49-F238E27FC236}">
                <a16:creationId xmlns:a16="http://schemas.microsoft.com/office/drawing/2014/main" id="{4FC9A09F-1088-EC9B-E4F2-C1F9C63ABAC7}"/>
              </a:ext>
            </a:extLst>
          </p:cNvPr>
          <p:cNvGrpSpPr/>
          <p:nvPr/>
        </p:nvGrpSpPr>
        <p:grpSpPr>
          <a:xfrm>
            <a:off x="6483240" y="2658097"/>
            <a:ext cx="1985350" cy="623203"/>
            <a:chOff x="7514977" y="3248269"/>
            <a:chExt cx="2163257" cy="697520"/>
          </a:xfrm>
        </p:grpSpPr>
        <p:sp>
          <p:nvSpPr>
            <p:cNvPr id="22" name="Seta: para a Direita 21">
              <a:extLst>
                <a:ext uri="{FF2B5EF4-FFF2-40B4-BE49-F238E27FC236}">
                  <a16:creationId xmlns:a16="http://schemas.microsoft.com/office/drawing/2014/main" id="{11357E2E-841F-1229-1FD4-BFF4A0C3D269}"/>
                </a:ext>
              </a:extLst>
            </p:cNvPr>
            <p:cNvSpPr/>
            <p:nvPr/>
          </p:nvSpPr>
          <p:spPr>
            <a:xfrm rot="5400000">
              <a:off x="7391312" y="3371934"/>
              <a:ext cx="697520" cy="45018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3F983E5F-1B8A-E93C-3C66-2B13BECC7118}"/>
                </a:ext>
              </a:extLst>
            </p:cNvPr>
            <p:cNvSpPr txBox="1"/>
            <p:nvPr/>
          </p:nvSpPr>
          <p:spPr>
            <a:xfrm>
              <a:off x="7965167" y="3286118"/>
              <a:ext cx="1713067" cy="344480"/>
            </a:xfrm>
            <a:prstGeom prst="rect">
              <a:avLst/>
            </a:prstGeom>
            <a:noFill/>
          </p:spPr>
          <p:txBody>
            <a:bodyPr wrap="square" rtlCol="0">
              <a:spAutoFit/>
            </a:bodyPr>
            <a:lstStyle/>
            <a:p>
              <a:r>
                <a:rPr lang="pt-BR" b="1" dirty="0">
                  <a:solidFill>
                    <a:srgbClr val="FF0000"/>
                  </a:solidFill>
                </a:rPr>
                <a:t>25%   R$ 5.000</a:t>
              </a:r>
            </a:p>
          </p:txBody>
        </p:sp>
      </p:grpSp>
      <p:sp>
        <p:nvSpPr>
          <p:cNvPr id="26" name="Seta: para a Direita 25">
            <a:extLst>
              <a:ext uri="{FF2B5EF4-FFF2-40B4-BE49-F238E27FC236}">
                <a16:creationId xmlns:a16="http://schemas.microsoft.com/office/drawing/2014/main" id="{3CA29D0A-58EC-4E48-1DFA-771DAEF374E1}"/>
              </a:ext>
            </a:extLst>
          </p:cNvPr>
          <p:cNvSpPr/>
          <p:nvPr/>
        </p:nvSpPr>
        <p:spPr>
          <a:xfrm rot="10800000">
            <a:off x="4628993" y="3678278"/>
            <a:ext cx="738492" cy="36408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CaixaDeTexto 34">
            <a:extLst>
              <a:ext uri="{FF2B5EF4-FFF2-40B4-BE49-F238E27FC236}">
                <a16:creationId xmlns:a16="http://schemas.microsoft.com/office/drawing/2014/main" id="{51CEF66C-81F1-42BE-01DA-5D0CB98F05EB}"/>
              </a:ext>
            </a:extLst>
          </p:cNvPr>
          <p:cNvSpPr txBox="1"/>
          <p:nvPr/>
        </p:nvSpPr>
        <p:spPr>
          <a:xfrm>
            <a:off x="2690440" y="1577529"/>
            <a:ext cx="2307799" cy="523220"/>
          </a:xfrm>
          <a:prstGeom prst="rect">
            <a:avLst/>
          </a:prstGeom>
          <a:noFill/>
        </p:spPr>
        <p:txBody>
          <a:bodyPr wrap="square" rtlCol="0">
            <a:spAutoFit/>
          </a:bodyPr>
          <a:lstStyle/>
          <a:p>
            <a:pPr algn="ctr"/>
            <a:r>
              <a:rPr lang="pt-BR" b="1" dirty="0"/>
              <a:t>Indústria alimentícia</a:t>
            </a:r>
          </a:p>
          <a:p>
            <a:pPr algn="ctr"/>
            <a:r>
              <a:rPr lang="pt-BR" b="1" dirty="0"/>
              <a:t>Venda: R$ 10 mil</a:t>
            </a:r>
          </a:p>
        </p:txBody>
      </p:sp>
      <p:sp>
        <p:nvSpPr>
          <p:cNvPr id="36" name="CaixaDeTexto 35">
            <a:extLst>
              <a:ext uri="{FF2B5EF4-FFF2-40B4-BE49-F238E27FC236}">
                <a16:creationId xmlns:a16="http://schemas.microsoft.com/office/drawing/2014/main" id="{72314717-BC23-A37C-0D35-DE43DC6F8316}"/>
              </a:ext>
            </a:extLst>
          </p:cNvPr>
          <p:cNvSpPr txBox="1"/>
          <p:nvPr/>
        </p:nvSpPr>
        <p:spPr>
          <a:xfrm>
            <a:off x="5649972" y="1914626"/>
            <a:ext cx="2307799" cy="523220"/>
          </a:xfrm>
          <a:prstGeom prst="rect">
            <a:avLst/>
          </a:prstGeom>
          <a:noFill/>
        </p:spPr>
        <p:txBody>
          <a:bodyPr wrap="square" rtlCol="0">
            <a:spAutoFit/>
          </a:bodyPr>
          <a:lstStyle/>
          <a:p>
            <a:pPr algn="ctr"/>
            <a:r>
              <a:rPr lang="pt-BR" b="1" dirty="0"/>
              <a:t>Padaria:</a:t>
            </a:r>
          </a:p>
          <a:p>
            <a:pPr algn="ctr"/>
            <a:r>
              <a:rPr lang="pt-BR" b="1" dirty="0"/>
              <a:t>Venda: R$ 20 mil</a:t>
            </a:r>
          </a:p>
        </p:txBody>
      </p:sp>
      <p:sp>
        <p:nvSpPr>
          <p:cNvPr id="38" name="CaixaDeTexto 37">
            <a:extLst>
              <a:ext uri="{FF2B5EF4-FFF2-40B4-BE49-F238E27FC236}">
                <a16:creationId xmlns:a16="http://schemas.microsoft.com/office/drawing/2014/main" id="{F62E493F-33C8-8C9D-9383-4459B608ECA1}"/>
              </a:ext>
            </a:extLst>
          </p:cNvPr>
          <p:cNvSpPr txBox="1"/>
          <p:nvPr/>
        </p:nvSpPr>
        <p:spPr>
          <a:xfrm>
            <a:off x="4146093" y="3199792"/>
            <a:ext cx="1930397" cy="523220"/>
          </a:xfrm>
          <a:prstGeom prst="rect">
            <a:avLst/>
          </a:prstGeom>
          <a:noFill/>
        </p:spPr>
        <p:txBody>
          <a:bodyPr wrap="square" rtlCol="0">
            <a:spAutoFit/>
          </a:bodyPr>
          <a:lstStyle/>
          <a:p>
            <a:pPr algn="ctr"/>
            <a:r>
              <a:rPr lang="pt-BR" b="1" dirty="0"/>
              <a:t>Hotel:</a:t>
            </a:r>
          </a:p>
          <a:p>
            <a:pPr algn="ctr"/>
            <a:r>
              <a:rPr lang="pt-BR" b="1" dirty="0"/>
              <a:t>Serviço: R$ 50 mil</a:t>
            </a:r>
          </a:p>
        </p:txBody>
      </p:sp>
      <p:sp>
        <p:nvSpPr>
          <p:cNvPr id="39" name="CaixaDeTexto 38">
            <a:extLst>
              <a:ext uri="{FF2B5EF4-FFF2-40B4-BE49-F238E27FC236}">
                <a16:creationId xmlns:a16="http://schemas.microsoft.com/office/drawing/2014/main" id="{2147F8D5-3C1E-39A8-B0E0-B35BEDE1A7C8}"/>
              </a:ext>
            </a:extLst>
          </p:cNvPr>
          <p:cNvSpPr txBox="1"/>
          <p:nvPr/>
        </p:nvSpPr>
        <p:spPr>
          <a:xfrm>
            <a:off x="4241624" y="4063940"/>
            <a:ext cx="1572184" cy="307777"/>
          </a:xfrm>
          <a:prstGeom prst="rect">
            <a:avLst/>
          </a:prstGeom>
          <a:noFill/>
        </p:spPr>
        <p:txBody>
          <a:bodyPr wrap="square" rtlCol="0">
            <a:spAutoFit/>
          </a:bodyPr>
          <a:lstStyle/>
          <a:p>
            <a:r>
              <a:rPr lang="pt-BR" b="1" dirty="0">
                <a:solidFill>
                  <a:srgbClr val="FF0000"/>
                </a:solidFill>
              </a:rPr>
              <a:t>25%   R$ 12.500</a:t>
            </a:r>
          </a:p>
        </p:txBody>
      </p:sp>
      <p:sp>
        <p:nvSpPr>
          <p:cNvPr id="41" name="Retângulo: Cantos Arredondados 40">
            <a:extLst>
              <a:ext uri="{FF2B5EF4-FFF2-40B4-BE49-F238E27FC236}">
                <a16:creationId xmlns:a16="http://schemas.microsoft.com/office/drawing/2014/main" id="{FC549A90-6052-1DDD-7347-0CBE5362A4E4}"/>
              </a:ext>
            </a:extLst>
          </p:cNvPr>
          <p:cNvSpPr/>
          <p:nvPr/>
        </p:nvSpPr>
        <p:spPr>
          <a:xfrm>
            <a:off x="552072" y="1728754"/>
            <a:ext cx="1839432" cy="1045468"/>
          </a:xfrm>
          <a:prstGeom prst="roundRect">
            <a:avLst/>
          </a:prstGeom>
          <a:solidFill>
            <a:srgbClr val="FF6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Tributação Total:</a:t>
            </a:r>
          </a:p>
          <a:p>
            <a:pPr algn="ctr"/>
            <a:r>
              <a:rPr lang="pt-BR" b="1" dirty="0">
                <a:solidFill>
                  <a:schemeClr val="tx1"/>
                </a:solidFill>
              </a:rPr>
              <a:t>R$ 80 mil * 25% = R$ 20.000</a:t>
            </a:r>
          </a:p>
        </p:txBody>
      </p:sp>
      <p:sp>
        <p:nvSpPr>
          <p:cNvPr id="42" name="Retângulo: Cantos Arredondados 41">
            <a:extLst>
              <a:ext uri="{FF2B5EF4-FFF2-40B4-BE49-F238E27FC236}">
                <a16:creationId xmlns:a16="http://schemas.microsoft.com/office/drawing/2014/main" id="{032B751E-2F57-8388-6DA5-61E479E1ED52}"/>
              </a:ext>
            </a:extLst>
          </p:cNvPr>
          <p:cNvSpPr/>
          <p:nvPr/>
        </p:nvSpPr>
        <p:spPr>
          <a:xfrm>
            <a:off x="586931" y="2837427"/>
            <a:ext cx="1802655" cy="696191"/>
          </a:xfrm>
          <a:prstGeom prst="round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Oper. 1: R$ 2.500</a:t>
            </a:r>
          </a:p>
          <a:p>
            <a:pPr algn="ctr"/>
            <a:r>
              <a:rPr lang="pt-BR" dirty="0">
                <a:solidFill>
                  <a:schemeClr val="tx1"/>
                </a:solidFill>
              </a:rPr>
              <a:t>Oper. 2: R$ 5.000</a:t>
            </a:r>
          </a:p>
          <a:p>
            <a:pPr algn="ctr"/>
            <a:r>
              <a:rPr lang="pt-BR" dirty="0">
                <a:solidFill>
                  <a:schemeClr val="tx1"/>
                </a:solidFill>
              </a:rPr>
              <a:t>Oper. 3 R$ 12.500</a:t>
            </a:r>
          </a:p>
        </p:txBody>
      </p:sp>
      <p:sp>
        <p:nvSpPr>
          <p:cNvPr id="5" name="CaixaDeTexto 4">
            <a:extLst>
              <a:ext uri="{FF2B5EF4-FFF2-40B4-BE49-F238E27FC236}">
                <a16:creationId xmlns:a16="http://schemas.microsoft.com/office/drawing/2014/main" id="{5B6FC00A-3973-F8C8-0AC5-F4EDF086BD92}"/>
              </a:ext>
            </a:extLst>
          </p:cNvPr>
          <p:cNvSpPr txBox="1"/>
          <p:nvPr/>
        </p:nvSpPr>
        <p:spPr>
          <a:xfrm>
            <a:off x="499510" y="278735"/>
            <a:ext cx="2270986" cy="523220"/>
          </a:xfrm>
          <a:prstGeom prst="rect">
            <a:avLst/>
          </a:prstGeom>
          <a:noFill/>
        </p:spPr>
        <p:txBody>
          <a:bodyPr wrap="square" rtlCol="0">
            <a:spAutoFit/>
          </a:bodyPr>
          <a:lstStyle/>
          <a:p>
            <a:r>
              <a:rPr lang="pt-BR" sz="2800" b="1" dirty="0">
                <a:solidFill>
                  <a:srgbClr val="FF6C00"/>
                </a:solidFill>
                <a:latin typeface="Montserrat" panose="00000500000000000000" pitchFamily="2" charset="0"/>
              </a:rPr>
              <a:t>Exemplo 2</a:t>
            </a:r>
          </a:p>
        </p:txBody>
      </p:sp>
      <p:cxnSp>
        <p:nvCxnSpPr>
          <p:cNvPr id="8" name="Conector reto 7">
            <a:extLst>
              <a:ext uri="{FF2B5EF4-FFF2-40B4-BE49-F238E27FC236}">
                <a16:creationId xmlns:a16="http://schemas.microsoft.com/office/drawing/2014/main" id="{F03B4080-F378-05EA-C789-EF68E243900F}"/>
              </a:ext>
            </a:extLst>
          </p:cNvPr>
          <p:cNvCxnSpPr>
            <a:cxnSpLocks/>
          </p:cNvCxnSpPr>
          <p:nvPr/>
        </p:nvCxnSpPr>
        <p:spPr>
          <a:xfrm flipH="1">
            <a:off x="566293" y="801955"/>
            <a:ext cx="130471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A8F72CE2-0DEA-46E1-9F0E-CC3AE212FB69}"/>
              </a:ext>
            </a:extLst>
          </p:cNvPr>
          <p:cNvSpPr txBox="1"/>
          <p:nvPr/>
        </p:nvSpPr>
        <p:spPr>
          <a:xfrm>
            <a:off x="530361" y="860147"/>
            <a:ext cx="2036292" cy="307777"/>
          </a:xfrm>
          <a:prstGeom prst="rect">
            <a:avLst/>
          </a:prstGeom>
          <a:noFill/>
        </p:spPr>
        <p:txBody>
          <a:bodyPr wrap="square" rtlCol="0">
            <a:spAutoFit/>
          </a:bodyPr>
          <a:lstStyle/>
          <a:p>
            <a:r>
              <a:rPr lang="pt-BR" dirty="0">
                <a:latin typeface="Montserrat" panose="00000500000000000000" pitchFamily="2" charset="0"/>
              </a:rPr>
              <a:t>Cumulatividade</a:t>
            </a:r>
          </a:p>
        </p:txBody>
      </p:sp>
      <p:grpSp>
        <p:nvGrpSpPr>
          <p:cNvPr id="6" name="Agrupar 5">
            <a:extLst>
              <a:ext uri="{FF2B5EF4-FFF2-40B4-BE49-F238E27FC236}">
                <a16:creationId xmlns:a16="http://schemas.microsoft.com/office/drawing/2014/main" id="{599EDF43-0BB4-46C8-58C0-465C25346B4B}"/>
              </a:ext>
            </a:extLst>
          </p:cNvPr>
          <p:cNvGrpSpPr/>
          <p:nvPr/>
        </p:nvGrpSpPr>
        <p:grpSpPr>
          <a:xfrm>
            <a:off x="4845615" y="460506"/>
            <a:ext cx="724551" cy="746509"/>
            <a:chOff x="7759556" y="1321904"/>
            <a:chExt cx="789478" cy="835531"/>
          </a:xfrm>
        </p:grpSpPr>
        <p:grpSp>
          <p:nvGrpSpPr>
            <p:cNvPr id="10" name="Agrupar 9">
              <a:extLst>
                <a:ext uri="{FF2B5EF4-FFF2-40B4-BE49-F238E27FC236}">
                  <a16:creationId xmlns:a16="http://schemas.microsoft.com/office/drawing/2014/main" id="{4DB66419-36F7-5DBB-1209-C848803C41E4}"/>
                </a:ext>
              </a:extLst>
            </p:cNvPr>
            <p:cNvGrpSpPr/>
            <p:nvPr/>
          </p:nvGrpSpPr>
          <p:grpSpPr>
            <a:xfrm>
              <a:off x="7759556" y="1475604"/>
              <a:ext cx="789478" cy="681831"/>
              <a:chOff x="7599148" y="1471635"/>
              <a:chExt cx="789478" cy="681831"/>
            </a:xfrm>
          </p:grpSpPr>
          <p:sp>
            <p:nvSpPr>
              <p:cNvPr id="17" name="CaixaDeTexto 16">
                <a:extLst>
                  <a:ext uri="{FF2B5EF4-FFF2-40B4-BE49-F238E27FC236}">
                    <a16:creationId xmlns:a16="http://schemas.microsoft.com/office/drawing/2014/main" id="{2BF5B751-C850-AD34-32EE-B6AEC7DBC2D2}"/>
                  </a:ext>
                </a:extLst>
              </p:cNvPr>
              <p:cNvSpPr txBox="1"/>
              <p:nvPr/>
            </p:nvSpPr>
            <p:spPr>
              <a:xfrm>
                <a:off x="7657498" y="1507135"/>
                <a:ext cx="731128" cy="646331"/>
              </a:xfrm>
              <a:prstGeom prst="rect">
                <a:avLst/>
              </a:prstGeom>
              <a:solidFill>
                <a:schemeClr val="bg1"/>
              </a:solidFill>
            </p:spPr>
            <p:txBody>
              <a:bodyPr wrap="square" rtlCol="0">
                <a:spAutoFit/>
              </a:bodyPr>
              <a:lstStyle/>
              <a:p>
                <a:r>
                  <a:rPr lang="pt-BR" b="1" dirty="0"/>
                  <a:t>IBS e CBS</a:t>
                </a:r>
              </a:p>
            </p:txBody>
          </p:sp>
          <p:sp>
            <p:nvSpPr>
              <p:cNvPr id="28" name="Fluxograma: Conector 27">
                <a:extLst>
                  <a:ext uri="{FF2B5EF4-FFF2-40B4-BE49-F238E27FC236}">
                    <a16:creationId xmlns:a16="http://schemas.microsoft.com/office/drawing/2014/main" id="{6AB792E1-0609-9C27-D69F-2A4E474524C1}"/>
                  </a:ext>
                </a:extLst>
              </p:cNvPr>
              <p:cNvSpPr/>
              <p:nvPr/>
            </p:nvSpPr>
            <p:spPr>
              <a:xfrm>
                <a:off x="7599148" y="1471635"/>
                <a:ext cx="731128" cy="664081"/>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4" name="Conector reto 13">
              <a:extLst>
                <a:ext uri="{FF2B5EF4-FFF2-40B4-BE49-F238E27FC236}">
                  <a16:creationId xmlns:a16="http://schemas.microsoft.com/office/drawing/2014/main" id="{7C02CA2E-94E8-D1A7-7302-982A02B73422}"/>
                </a:ext>
              </a:extLst>
            </p:cNvPr>
            <p:cNvCxnSpPr>
              <a:cxnSpLocks/>
            </p:cNvCxnSpPr>
            <p:nvPr/>
          </p:nvCxnSpPr>
          <p:spPr>
            <a:xfrm>
              <a:off x="7806183" y="1321904"/>
              <a:ext cx="654684" cy="817781"/>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E7F397A9-EDE9-763A-0837-E49761422FEF}"/>
                </a:ext>
              </a:extLst>
            </p:cNvPr>
            <p:cNvCxnSpPr>
              <a:cxnSpLocks/>
            </p:cNvCxnSpPr>
            <p:nvPr/>
          </p:nvCxnSpPr>
          <p:spPr>
            <a:xfrm flipV="1">
              <a:off x="7788089" y="1377206"/>
              <a:ext cx="680798" cy="76247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Agrupar 28">
            <a:extLst>
              <a:ext uri="{FF2B5EF4-FFF2-40B4-BE49-F238E27FC236}">
                <a16:creationId xmlns:a16="http://schemas.microsoft.com/office/drawing/2014/main" id="{E0F518AC-2436-80C9-E731-F1A3BC46949D}"/>
              </a:ext>
            </a:extLst>
          </p:cNvPr>
          <p:cNvGrpSpPr/>
          <p:nvPr/>
        </p:nvGrpSpPr>
        <p:grpSpPr>
          <a:xfrm>
            <a:off x="7218535" y="2908044"/>
            <a:ext cx="724551" cy="746509"/>
            <a:chOff x="7759556" y="1321904"/>
            <a:chExt cx="789478" cy="835531"/>
          </a:xfrm>
        </p:grpSpPr>
        <p:grpSp>
          <p:nvGrpSpPr>
            <p:cNvPr id="30" name="Agrupar 29">
              <a:extLst>
                <a:ext uri="{FF2B5EF4-FFF2-40B4-BE49-F238E27FC236}">
                  <a16:creationId xmlns:a16="http://schemas.microsoft.com/office/drawing/2014/main" id="{ADC629D6-6152-C430-A96D-5EC46776FAE3}"/>
                </a:ext>
              </a:extLst>
            </p:cNvPr>
            <p:cNvGrpSpPr/>
            <p:nvPr/>
          </p:nvGrpSpPr>
          <p:grpSpPr>
            <a:xfrm>
              <a:off x="7759556" y="1475604"/>
              <a:ext cx="789478" cy="681831"/>
              <a:chOff x="7599148" y="1471635"/>
              <a:chExt cx="789478" cy="681831"/>
            </a:xfrm>
          </p:grpSpPr>
          <p:sp>
            <p:nvSpPr>
              <p:cNvPr id="33" name="CaixaDeTexto 32">
                <a:extLst>
                  <a:ext uri="{FF2B5EF4-FFF2-40B4-BE49-F238E27FC236}">
                    <a16:creationId xmlns:a16="http://schemas.microsoft.com/office/drawing/2014/main" id="{4D6E30DE-4AF5-725F-B21C-4B5171C1F0C9}"/>
                  </a:ext>
                </a:extLst>
              </p:cNvPr>
              <p:cNvSpPr txBox="1"/>
              <p:nvPr/>
            </p:nvSpPr>
            <p:spPr>
              <a:xfrm>
                <a:off x="7657498" y="1507135"/>
                <a:ext cx="731128" cy="646331"/>
              </a:xfrm>
              <a:prstGeom prst="rect">
                <a:avLst/>
              </a:prstGeom>
              <a:solidFill>
                <a:schemeClr val="bg1"/>
              </a:solidFill>
            </p:spPr>
            <p:txBody>
              <a:bodyPr wrap="square" rtlCol="0">
                <a:spAutoFit/>
              </a:bodyPr>
              <a:lstStyle/>
              <a:p>
                <a:r>
                  <a:rPr lang="pt-BR" b="1" dirty="0"/>
                  <a:t>IBS e CBS</a:t>
                </a:r>
              </a:p>
            </p:txBody>
          </p:sp>
          <p:sp>
            <p:nvSpPr>
              <p:cNvPr id="34" name="Fluxograma: Conector 33">
                <a:extLst>
                  <a:ext uri="{FF2B5EF4-FFF2-40B4-BE49-F238E27FC236}">
                    <a16:creationId xmlns:a16="http://schemas.microsoft.com/office/drawing/2014/main" id="{66F56E32-E7BA-50A6-24D8-4D8BB90C1F04}"/>
                  </a:ext>
                </a:extLst>
              </p:cNvPr>
              <p:cNvSpPr/>
              <p:nvPr/>
            </p:nvSpPr>
            <p:spPr>
              <a:xfrm>
                <a:off x="7599148" y="1471635"/>
                <a:ext cx="731128" cy="664081"/>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1" name="Conector reto 30">
              <a:extLst>
                <a:ext uri="{FF2B5EF4-FFF2-40B4-BE49-F238E27FC236}">
                  <a16:creationId xmlns:a16="http://schemas.microsoft.com/office/drawing/2014/main" id="{FBD3EE5A-6C71-964C-8297-44DA95BD5086}"/>
                </a:ext>
              </a:extLst>
            </p:cNvPr>
            <p:cNvCxnSpPr>
              <a:cxnSpLocks/>
            </p:cNvCxnSpPr>
            <p:nvPr/>
          </p:nvCxnSpPr>
          <p:spPr>
            <a:xfrm>
              <a:off x="7806183" y="1321904"/>
              <a:ext cx="654684" cy="817781"/>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id="{ECCB698F-7F4A-AE8C-96FA-E9A3DD02EF3D}"/>
                </a:ext>
              </a:extLst>
            </p:cNvPr>
            <p:cNvCxnSpPr>
              <a:cxnSpLocks/>
            </p:cNvCxnSpPr>
            <p:nvPr/>
          </p:nvCxnSpPr>
          <p:spPr>
            <a:xfrm flipV="1">
              <a:off x="7788089" y="1377206"/>
              <a:ext cx="680798" cy="76247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256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C9828380-5EC9-A65F-1ED6-7E452798373E}"/>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46AD7BD1-7F30-CE08-F23B-E6F4336B0DCC}"/>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923C15F5-B3FB-C4B7-4CE0-1C493C1A2BAE}"/>
              </a:ext>
            </a:extLst>
          </p:cNvPr>
          <p:cNvPicPr preferRelativeResize="0"/>
          <p:nvPr/>
        </p:nvPicPr>
        <p:blipFill>
          <a:blip r:embed="rId4">
            <a:alphaModFix/>
          </a:blip>
          <a:stretch>
            <a:fillRect/>
          </a:stretch>
        </p:blipFill>
        <p:spPr>
          <a:xfrm>
            <a:off x="1894147" y="4197143"/>
            <a:ext cx="5355704" cy="647930"/>
          </a:xfrm>
          <a:prstGeom prst="rect">
            <a:avLst/>
          </a:prstGeom>
          <a:noFill/>
          <a:ln>
            <a:noFill/>
          </a:ln>
        </p:spPr>
      </p:pic>
      <p:pic>
        <p:nvPicPr>
          <p:cNvPr id="56" name="Google Shape;56;p13" title="REFORMA-TRIBUTARIA---LOGO-ATUALIZADA-01.png">
            <a:extLst>
              <a:ext uri="{FF2B5EF4-FFF2-40B4-BE49-F238E27FC236}">
                <a16:creationId xmlns:a16="http://schemas.microsoft.com/office/drawing/2014/main" id="{22EFE1C9-A623-DE3E-B7F6-A53AAE6C22B7}"/>
              </a:ext>
            </a:extLst>
          </p:cNvPr>
          <p:cNvPicPr preferRelativeResize="0"/>
          <p:nvPr/>
        </p:nvPicPr>
        <p:blipFill>
          <a:blip r:embed="rId5">
            <a:alphaModFix/>
          </a:blip>
          <a:stretch>
            <a:fillRect/>
          </a:stretch>
        </p:blipFill>
        <p:spPr>
          <a:xfrm>
            <a:off x="-128427" y="8630"/>
            <a:ext cx="3941972" cy="969565"/>
          </a:xfrm>
          <a:prstGeom prst="rect">
            <a:avLst/>
          </a:prstGeom>
          <a:noFill/>
          <a:ln>
            <a:noFill/>
          </a:ln>
        </p:spPr>
      </p:pic>
      <p:sp>
        <p:nvSpPr>
          <p:cNvPr id="3" name="CaixaDeTexto 2">
            <a:extLst>
              <a:ext uri="{FF2B5EF4-FFF2-40B4-BE49-F238E27FC236}">
                <a16:creationId xmlns:a16="http://schemas.microsoft.com/office/drawing/2014/main" id="{0FF25785-3DAD-390E-AEAF-B13CCC9C4A9A}"/>
              </a:ext>
            </a:extLst>
          </p:cNvPr>
          <p:cNvSpPr txBox="1"/>
          <p:nvPr/>
        </p:nvSpPr>
        <p:spPr>
          <a:xfrm>
            <a:off x="1651590" y="1427153"/>
            <a:ext cx="4550735" cy="2246769"/>
          </a:xfrm>
          <a:prstGeom prst="rect">
            <a:avLst/>
          </a:prstGeom>
          <a:noFill/>
        </p:spPr>
        <p:txBody>
          <a:bodyPr wrap="square" rtlCol="0">
            <a:spAutoFit/>
          </a:bodyPr>
          <a:lstStyle/>
          <a:p>
            <a:pPr algn="ctr"/>
            <a:r>
              <a:rPr lang="pt-BR" sz="2800" b="1" dirty="0">
                <a:solidFill>
                  <a:srgbClr val="00E5E5"/>
                </a:solidFill>
                <a:latin typeface="Montserrat" panose="00000500000000000000" pitchFamily="2" charset="0"/>
              </a:rPr>
              <a:t>BEM VINDOS!</a:t>
            </a:r>
          </a:p>
          <a:p>
            <a:pPr algn="ctr"/>
            <a:endParaRPr lang="pt-BR" sz="2800" b="1" dirty="0">
              <a:solidFill>
                <a:srgbClr val="00E5E5"/>
              </a:solidFill>
              <a:latin typeface="Montserrat" panose="00000500000000000000" pitchFamily="2" charset="0"/>
            </a:endParaRPr>
          </a:p>
          <a:p>
            <a:pPr algn="ctr"/>
            <a:r>
              <a:rPr lang="pt-BR" sz="2800" b="1" dirty="0">
                <a:solidFill>
                  <a:srgbClr val="00E5E5"/>
                </a:solidFill>
                <a:latin typeface="Montserrat" panose="00000500000000000000" pitchFamily="2" charset="0"/>
              </a:rPr>
              <a:t>FIQUEM À VONTADE PARA TIRAR DÚVIDAS AO LONGO DA AULA</a:t>
            </a:r>
          </a:p>
        </p:txBody>
      </p:sp>
    </p:spTree>
    <p:extLst>
      <p:ext uri="{BB962C8B-B14F-4D97-AF65-F5344CB8AC3E}">
        <p14:creationId xmlns:p14="http://schemas.microsoft.com/office/powerpoint/2010/main" val="147935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35E650C-E1C7-F03B-F48E-4F9F319A037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ADE003F-9631-587C-559F-894CA0021117}"/>
              </a:ext>
            </a:extLst>
          </p:cNvPr>
          <p:cNvPicPr preferRelativeResize="0"/>
          <p:nvPr/>
        </p:nvPicPr>
        <p:blipFill>
          <a:blip r:embed="rId3">
            <a:alphaModFix/>
          </a:blip>
          <a:stretch>
            <a:fillRect/>
          </a:stretch>
        </p:blipFill>
        <p:spPr>
          <a:xfrm>
            <a:off x="10" y="0"/>
            <a:ext cx="9143990" cy="5143500"/>
          </a:xfrm>
          <a:prstGeom prst="rect">
            <a:avLst/>
          </a:prstGeom>
          <a:noFill/>
          <a:ln>
            <a:noFill/>
          </a:ln>
        </p:spPr>
      </p:pic>
      <p:pic>
        <p:nvPicPr>
          <p:cNvPr id="3" name="Imagem 2">
            <a:extLst>
              <a:ext uri="{FF2B5EF4-FFF2-40B4-BE49-F238E27FC236}">
                <a16:creationId xmlns:a16="http://schemas.microsoft.com/office/drawing/2014/main" id="{2A6D7241-9D0D-FBFD-0E35-AC7EEEEFB8C8}"/>
              </a:ext>
            </a:extLst>
          </p:cNvPr>
          <p:cNvPicPr>
            <a:picLocks noChangeAspect="1"/>
          </p:cNvPicPr>
          <p:nvPr/>
        </p:nvPicPr>
        <p:blipFill>
          <a:blip r:embed="rId4"/>
          <a:stretch>
            <a:fillRect/>
          </a:stretch>
        </p:blipFill>
        <p:spPr>
          <a:xfrm>
            <a:off x="2679525" y="317624"/>
            <a:ext cx="4999153" cy="3863675"/>
          </a:xfrm>
          <a:prstGeom prst="rect">
            <a:avLst/>
          </a:prstGeom>
        </p:spPr>
      </p:pic>
      <p:sp>
        <p:nvSpPr>
          <p:cNvPr id="4" name="CaixaDeTexto 3">
            <a:extLst>
              <a:ext uri="{FF2B5EF4-FFF2-40B4-BE49-F238E27FC236}">
                <a16:creationId xmlns:a16="http://schemas.microsoft.com/office/drawing/2014/main" id="{681B6F5D-CA9B-75CF-144F-DA37BD157120}"/>
              </a:ext>
            </a:extLst>
          </p:cNvPr>
          <p:cNvSpPr txBox="1"/>
          <p:nvPr/>
        </p:nvSpPr>
        <p:spPr>
          <a:xfrm>
            <a:off x="160241" y="547897"/>
            <a:ext cx="3580485" cy="646331"/>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Alíquotas</a:t>
            </a:r>
          </a:p>
        </p:txBody>
      </p:sp>
      <p:cxnSp>
        <p:nvCxnSpPr>
          <p:cNvPr id="5" name="Conector reto 4">
            <a:extLst>
              <a:ext uri="{FF2B5EF4-FFF2-40B4-BE49-F238E27FC236}">
                <a16:creationId xmlns:a16="http://schemas.microsoft.com/office/drawing/2014/main" id="{98F072E3-41A4-EFA3-CE63-78B8E87C6AE3}"/>
              </a:ext>
            </a:extLst>
          </p:cNvPr>
          <p:cNvCxnSpPr/>
          <p:nvPr/>
        </p:nvCxnSpPr>
        <p:spPr>
          <a:xfrm>
            <a:off x="233863" y="1194228"/>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301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40B369D-D122-BD34-12B2-FF955D37C95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8A01C892-21E4-20A4-6F43-6C8CC3800E32}"/>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BDC40D46-94DE-9A27-E853-3AAD3AA55A88}"/>
              </a:ext>
            </a:extLst>
          </p:cNvPr>
          <p:cNvSpPr txBox="1"/>
          <p:nvPr/>
        </p:nvSpPr>
        <p:spPr>
          <a:xfrm>
            <a:off x="452549" y="165648"/>
            <a:ext cx="5955746" cy="646331"/>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Alíquotas de referência</a:t>
            </a:r>
          </a:p>
        </p:txBody>
      </p:sp>
      <p:cxnSp>
        <p:nvCxnSpPr>
          <p:cNvPr id="10" name="Conector reto 9">
            <a:extLst>
              <a:ext uri="{FF2B5EF4-FFF2-40B4-BE49-F238E27FC236}">
                <a16:creationId xmlns:a16="http://schemas.microsoft.com/office/drawing/2014/main" id="{A04CCF38-593D-3F22-FA0D-5588DCE2B1E1}"/>
              </a:ext>
            </a:extLst>
          </p:cNvPr>
          <p:cNvCxnSpPr/>
          <p:nvPr/>
        </p:nvCxnSpPr>
        <p:spPr>
          <a:xfrm>
            <a:off x="526172" y="81197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AF393E3B-F789-966B-288F-17D484A7E730}"/>
              </a:ext>
            </a:extLst>
          </p:cNvPr>
          <p:cNvPicPr>
            <a:picLocks noChangeAspect="1"/>
          </p:cNvPicPr>
          <p:nvPr/>
        </p:nvPicPr>
        <p:blipFill>
          <a:blip r:embed="rId4"/>
          <a:stretch>
            <a:fillRect/>
          </a:stretch>
        </p:blipFill>
        <p:spPr>
          <a:xfrm>
            <a:off x="3640567" y="1130986"/>
            <a:ext cx="3886537" cy="3391194"/>
          </a:xfrm>
          <a:prstGeom prst="rect">
            <a:avLst/>
          </a:prstGeom>
        </p:spPr>
      </p:pic>
      <p:grpSp>
        <p:nvGrpSpPr>
          <p:cNvPr id="11" name="Agrupar 10">
            <a:extLst>
              <a:ext uri="{FF2B5EF4-FFF2-40B4-BE49-F238E27FC236}">
                <a16:creationId xmlns:a16="http://schemas.microsoft.com/office/drawing/2014/main" id="{559A5EF2-1B4F-FE48-3D12-1CCC8E5853DE}"/>
              </a:ext>
            </a:extLst>
          </p:cNvPr>
          <p:cNvGrpSpPr/>
          <p:nvPr/>
        </p:nvGrpSpPr>
        <p:grpSpPr>
          <a:xfrm>
            <a:off x="684896" y="1458310"/>
            <a:ext cx="2515503" cy="646318"/>
            <a:chOff x="467539" y="1925432"/>
            <a:chExt cx="2515503" cy="646318"/>
          </a:xfrm>
        </p:grpSpPr>
        <p:sp>
          <p:nvSpPr>
            <p:cNvPr id="5" name="CaixaDeTexto 4">
              <a:extLst>
                <a:ext uri="{FF2B5EF4-FFF2-40B4-BE49-F238E27FC236}">
                  <a16:creationId xmlns:a16="http://schemas.microsoft.com/office/drawing/2014/main" id="{DC5232A9-0CC1-A2C2-55B3-B9140CA50A26}"/>
                </a:ext>
              </a:extLst>
            </p:cNvPr>
            <p:cNvSpPr txBox="1"/>
            <p:nvPr/>
          </p:nvSpPr>
          <p:spPr>
            <a:xfrm>
              <a:off x="467539" y="2233196"/>
              <a:ext cx="649228" cy="338554"/>
            </a:xfrm>
            <a:prstGeom prst="rect">
              <a:avLst/>
            </a:prstGeom>
            <a:noFill/>
          </p:spPr>
          <p:txBody>
            <a:bodyPr wrap="square" rtlCol="0">
              <a:spAutoFit/>
            </a:bodyPr>
            <a:lstStyle/>
            <a:p>
              <a:r>
                <a:rPr lang="pt-BR" sz="1600" b="1" dirty="0">
                  <a:latin typeface="Montserrat" panose="00000500000000000000" pitchFamily="2" charset="0"/>
                </a:rPr>
                <a:t>IBS</a:t>
              </a:r>
            </a:p>
          </p:txBody>
        </p:sp>
        <p:sp>
          <p:nvSpPr>
            <p:cNvPr id="8" name="CaixaDeTexto 7">
              <a:extLst>
                <a:ext uri="{FF2B5EF4-FFF2-40B4-BE49-F238E27FC236}">
                  <a16:creationId xmlns:a16="http://schemas.microsoft.com/office/drawing/2014/main" id="{89F2521A-AF6D-EEB9-003D-3F021B096D58}"/>
                </a:ext>
              </a:extLst>
            </p:cNvPr>
            <p:cNvSpPr txBox="1"/>
            <p:nvPr/>
          </p:nvSpPr>
          <p:spPr>
            <a:xfrm>
              <a:off x="1924083" y="2233196"/>
              <a:ext cx="1058959" cy="338554"/>
            </a:xfrm>
            <a:prstGeom prst="rect">
              <a:avLst/>
            </a:prstGeom>
            <a:noFill/>
          </p:spPr>
          <p:txBody>
            <a:bodyPr wrap="square" rtlCol="0">
              <a:spAutoFit/>
            </a:bodyPr>
            <a:lstStyle/>
            <a:p>
              <a:r>
                <a:rPr lang="pt-BR" sz="1600" b="1" dirty="0">
                  <a:latin typeface="Montserrat" panose="00000500000000000000" pitchFamily="2" charset="0"/>
                </a:rPr>
                <a:t>18,7%</a:t>
              </a:r>
            </a:p>
          </p:txBody>
        </p:sp>
        <p:sp>
          <p:nvSpPr>
            <p:cNvPr id="9" name="Fluxograma: Processo Alternativo 8">
              <a:extLst>
                <a:ext uri="{FF2B5EF4-FFF2-40B4-BE49-F238E27FC236}">
                  <a16:creationId xmlns:a16="http://schemas.microsoft.com/office/drawing/2014/main" id="{A0F39EBB-B76B-962A-851F-55AA03DA0B91}"/>
                </a:ext>
              </a:extLst>
            </p:cNvPr>
            <p:cNvSpPr/>
            <p:nvPr/>
          </p:nvSpPr>
          <p:spPr>
            <a:xfrm>
              <a:off x="557480" y="1925432"/>
              <a:ext cx="2283156" cy="646318"/>
            </a:xfrm>
            <a:prstGeom prst="flowChartAlternateProcess">
              <a:avLst/>
            </a:prstGeom>
            <a:solidFill>
              <a:srgbClr val="88A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ED1F985-FB6D-12D7-8164-2B5391CA1527}"/>
                </a:ext>
              </a:extLst>
            </p:cNvPr>
            <p:cNvSpPr txBox="1"/>
            <p:nvPr/>
          </p:nvSpPr>
          <p:spPr>
            <a:xfrm>
              <a:off x="1978259" y="2048992"/>
              <a:ext cx="709588" cy="338554"/>
            </a:xfrm>
            <a:prstGeom prst="rect">
              <a:avLst/>
            </a:prstGeom>
            <a:noFill/>
          </p:spPr>
          <p:txBody>
            <a:bodyPr wrap="square" rtlCol="0">
              <a:spAutoFit/>
            </a:bodyPr>
            <a:lstStyle/>
            <a:p>
              <a:r>
                <a:rPr lang="pt-BR" sz="1600" b="1" dirty="0">
                  <a:latin typeface="Montserrat" panose="00000500000000000000" pitchFamily="2" charset="0"/>
                </a:rPr>
                <a:t>9,3%</a:t>
              </a:r>
            </a:p>
          </p:txBody>
        </p:sp>
        <p:sp>
          <p:nvSpPr>
            <p:cNvPr id="4" name="CaixaDeTexto 3">
              <a:extLst>
                <a:ext uri="{FF2B5EF4-FFF2-40B4-BE49-F238E27FC236}">
                  <a16:creationId xmlns:a16="http://schemas.microsoft.com/office/drawing/2014/main" id="{9D96ED06-2B5B-595B-E941-72B13C29154F}"/>
                </a:ext>
              </a:extLst>
            </p:cNvPr>
            <p:cNvSpPr txBox="1"/>
            <p:nvPr/>
          </p:nvSpPr>
          <p:spPr>
            <a:xfrm>
              <a:off x="671506" y="2046221"/>
              <a:ext cx="649228" cy="338554"/>
            </a:xfrm>
            <a:prstGeom prst="rect">
              <a:avLst/>
            </a:prstGeom>
            <a:noFill/>
          </p:spPr>
          <p:txBody>
            <a:bodyPr wrap="square" rtlCol="0">
              <a:spAutoFit/>
            </a:bodyPr>
            <a:lstStyle/>
            <a:p>
              <a:r>
                <a:rPr lang="pt-BR" sz="1600" b="1" dirty="0">
                  <a:latin typeface="Montserrat" panose="00000500000000000000" pitchFamily="2" charset="0"/>
                </a:rPr>
                <a:t>CBS</a:t>
              </a:r>
            </a:p>
          </p:txBody>
        </p:sp>
      </p:grpSp>
      <p:grpSp>
        <p:nvGrpSpPr>
          <p:cNvPr id="13" name="Agrupar 12">
            <a:extLst>
              <a:ext uri="{FF2B5EF4-FFF2-40B4-BE49-F238E27FC236}">
                <a16:creationId xmlns:a16="http://schemas.microsoft.com/office/drawing/2014/main" id="{DBC82F10-8F12-B5CB-C532-DDF5E9610F7F}"/>
              </a:ext>
            </a:extLst>
          </p:cNvPr>
          <p:cNvGrpSpPr/>
          <p:nvPr/>
        </p:nvGrpSpPr>
        <p:grpSpPr>
          <a:xfrm>
            <a:off x="694836" y="2223486"/>
            <a:ext cx="2515503" cy="646318"/>
            <a:chOff x="467539" y="1925432"/>
            <a:chExt cx="2515503" cy="646318"/>
          </a:xfrm>
        </p:grpSpPr>
        <p:sp>
          <p:nvSpPr>
            <p:cNvPr id="14" name="CaixaDeTexto 13">
              <a:extLst>
                <a:ext uri="{FF2B5EF4-FFF2-40B4-BE49-F238E27FC236}">
                  <a16:creationId xmlns:a16="http://schemas.microsoft.com/office/drawing/2014/main" id="{5B9395FC-C7BA-38B0-D874-61F39AFCD020}"/>
                </a:ext>
              </a:extLst>
            </p:cNvPr>
            <p:cNvSpPr txBox="1"/>
            <p:nvPr/>
          </p:nvSpPr>
          <p:spPr>
            <a:xfrm>
              <a:off x="467539" y="2233196"/>
              <a:ext cx="649228" cy="338554"/>
            </a:xfrm>
            <a:prstGeom prst="rect">
              <a:avLst/>
            </a:prstGeom>
            <a:noFill/>
          </p:spPr>
          <p:txBody>
            <a:bodyPr wrap="square" rtlCol="0">
              <a:spAutoFit/>
            </a:bodyPr>
            <a:lstStyle/>
            <a:p>
              <a:r>
                <a:rPr lang="pt-BR" sz="1600" b="1" dirty="0">
                  <a:solidFill>
                    <a:schemeClr val="bg1"/>
                  </a:solidFill>
                  <a:latin typeface="Montserrat" panose="00000500000000000000" pitchFamily="2" charset="0"/>
                </a:rPr>
                <a:t>IBS</a:t>
              </a:r>
            </a:p>
          </p:txBody>
        </p:sp>
        <p:sp>
          <p:nvSpPr>
            <p:cNvPr id="15" name="CaixaDeTexto 14">
              <a:extLst>
                <a:ext uri="{FF2B5EF4-FFF2-40B4-BE49-F238E27FC236}">
                  <a16:creationId xmlns:a16="http://schemas.microsoft.com/office/drawing/2014/main" id="{FD7D9CEC-5EEC-38E8-39CC-3E67A32AE5C7}"/>
                </a:ext>
              </a:extLst>
            </p:cNvPr>
            <p:cNvSpPr txBox="1"/>
            <p:nvPr/>
          </p:nvSpPr>
          <p:spPr>
            <a:xfrm>
              <a:off x="1924083" y="2233196"/>
              <a:ext cx="1058959" cy="338554"/>
            </a:xfrm>
            <a:prstGeom prst="rect">
              <a:avLst/>
            </a:prstGeom>
            <a:noFill/>
          </p:spPr>
          <p:txBody>
            <a:bodyPr wrap="square" rtlCol="0">
              <a:spAutoFit/>
            </a:bodyPr>
            <a:lstStyle/>
            <a:p>
              <a:r>
                <a:rPr lang="pt-BR" sz="1600" b="1" dirty="0">
                  <a:solidFill>
                    <a:schemeClr val="bg1"/>
                  </a:solidFill>
                  <a:latin typeface="Montserrat" panose="00000500000000000000" pitchFamily="2" charset="0"/>
                </a:rPr>
                <a:t>18,7%</a:t>
              </a:r>
            </a:p>
          </p:txBody>
        </p:sp>
        <p:sp>
          <p:nvSpPr>
            <p:cNvPr id="16" name="Fluxograma: Processo Alternativo 15">
              <a:extLst>
                <a:ext uri="{FF2B5EF4-FFF2-40B4-BE49-F238E27FC236}">
                  <a16:creationId xmlns:a16="http://schemas.microsoft.com/office/drawing/2014/main" id="{415646A7-FC6C-212C-4898-0C859759CF36}"/>
                </a:ext>
              </a:extLst>
            </p:cNvPr>
            <p:cNvSpPr/>
            <p:nvPr/>
          </p:nvSpPr>
          <p:spPr>
            <a:xfrm>
              <a:off x="557480" y="1925432"/>
              <a:ext cx="2283156" cy="646318"/>
            </a:xfrm>
            <a:prstGeom prst="flowChartAlternateProcess">
              <a:avLst/>
            </a:prstGeom>
            <a:solidFill>
              <a:srgbClr val="037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7" name="CaixaDeTexto 16">
              <a:extLst>
                <a:ext uri="{FF2B5EF4-FFF2-40B4-BE49-F238E27FC236}">
                  <a16:creationId xmlns:a16="http://schemas.microsoft.com/office/drawing/2014/main" id="{85AC8F73-DBD2-F825-BAF0-6147B7D1109C}"/>
                </a:ext>
              </a:extLst>
            </p:cNvPr>
            <p:cNvSpPr txBox="1"/>
            <p:nvPr/>
          </p:nvSpPr>
          <p:spPr>
            <a:xfrm>
              <a:off x="1924083" y="2048992"/>
              <a:ext cx="763764" cy="338554"/>
            </a:xfrm>
            <a:prstGeom prst="rect">
              <a:avLst/>
            </a:prstGeom>
            <a:noFill/>
          </p:spPr>
          <p:txBody>
            <a:bodyPr wrap="square" rtlCol="0">
              <a:spAutoFit/>
            </a:bodyPr>
            <a:lstStyle/>
            <a:p>
              <a:r>
                <a:rPr lang="pt-BR" sz="1600" b="1" dirty="0">
                  <a:solidFill>
                    <a:schemeClr val="bg1"/>
                  </a:solidFill>
                  <a:latin typeface="Montserrat" panose="00000500000000000000" pitchFamily="2" charset="0"/>
                </a:rPr>
                <a:t>18,7%</a:t>
              </a:r>
            </a:p>
          </p:txBody>
        </p:sp>
        <p:sp>
          <p:nvSpPr>
            <p:cNvPr id="18" name="CaixaDeTexto 17">
              <a:extLst>
                <a:ext uri="{FF2B5EF4-FFF2-40B4-BE49-F238E27FC236}">
                  <a16:creationId xmlns:a16="http://schemas.microsoft.com/office/drawing/2014/main" id="{4128F963-9653-E3D0-A56E-702C51940DAA}"/>
                </a:ext>
              </a:extLst>
            </p:cNvPr>
            <p:cNvSpPr txBox="1"/>
            <p:nvPr/>
          </p:nvSpPr>
          <p:spPr>
            <a:xfrm>
              <a:off x="671506" y="2046221"/>
              <a:ext cx="649228" cy="338554"/>
            </a:xfrm>
            <a:prstGeom prst="rect">
              <a:avLst/>
            </a:prstGeom>
            <a:noFill/>
          </p:spPr>
          <p:txBody>
            <a:bodyPr wrap="square" rtlCol="0">
              <a:spAutoFit/>
            </a:bodyPr>
            <a:lstStyle/>
            <a:p>
              <a:r>
                <a:rPr lang="pt-BR" sz="1600" b="1" dirty="0">
                  <a:solidFill>
                    <a:schemeClr val="bg1"/>
                  </a:solidFill>
                  <a:latin typeface="Montserrat" panose="00000500000000000000" pitchFamily="2" charset="0"/>
                </a:rPr>
                <a:t>IBS</a:t>
              </a:r>
            </a:p>
          </p:txBody>
        </p:sp>
      </p:grpSp>
      <p:grpSp>
        <p:nvGrpSpPr>
          <p:cNvPr id="19" name="Agrupar 18">
            <a:extLst>
              <a:ext uri="{FF2B5EF4-FFF2-40B4-BE49-F238E27FC236}">
                <a16:creationId xmlns:a16="http://schemas.microsoft.com/office/drawing/2014/main" id="{A59E5D99-8A06-7128-067C-693F4EB43BF0}"/>
              </a:ext>
            </a:extLst>
          </p:cNvPr>
          <p:cNvGrpSpPr/>
          <p:nvPr/>
        </p:nvGrpSpPr>
        <p:grpSpPr>
          <a:xfrm>
            <a:off x="694836" y="3296426"/>
            <a:ext cx="2515503" cy="646318"/>
            <a:chOff x="467539" y="1925432"/>
            <a:chExt cx="2515503" cy="646318"/>
          </a:xfrm>
        </p:grpSpPr>
        <p:sp>
          <p:nvSpPr>
            <p:cNvPr id="20" name="CaixaDeTexto 19">
              <a:extLst>
                <a:ext uri="{FF2B5EF4-FFF2-40B4-BE49-F238E27FC236}">
                  <a16:creationId xmlns:a16="http://schemas.microsoft.com/office/drawing/2014/main" id="{C91DAE7F-2D10-C5E9-E1AC-A8C3055C3BAD}"/>
                </a:ext>
              </a:extLst>
            </p:cNvPr>
            <p:cNvSpPr txBox="1"/>
            <p:nvPr/>
          </p:nvSpPr>
          <p:spPr>
            <a:xfrm>
              <a:off x="467539" y="2233196"/>
              <a:ext cx="649228" cy="338554"/>
            </a:xfrm>
            <a:prstGeom prst="rect">
              <a:avLst/>
            </a:prstGeom>
            <a:noFill/>
          </p:spPr>
          <p:txBody>
            <a:bodyPr wrap="square" rtlCol="0">
              <a:spAutoFit/>
            </a:bodyPr>
            <a:lstStyle/>
            <a:p>
              <a:r>
                <a:rPr lang="pt-BR" sz="1600" b="1" dirty="0">
                  <a:latin typeface="Montserrat" panose="00000500000000000000" pitchFamily="2" charset="0"/>
                </a:rPr>
                <a:t>IBS</a:t>
              </a:r>
            </a:p>
          </p:txBody>
        </p:sp>
        <p:sp>
          <p:nvSpPr>
            <p:cNvPr id="21" name="CaixaDeTexto 20">
              <a:extLst>
                <a:ext uri="{FF2B5EF4-FFF2-40B4-BE49-F238E27FC236}">
                  <a16:creationId xmlns:a16="http://schemas.microsoft.com/office/drawing/2014/main" id="{8E7572DE-5B09-6269-F7B0-8056C9488585}"/>
                </a:ext>
              </a:extLst>
            </p:cNvPr>
            <p:cNvSpPr txBox="1"/>
            <p:nvPr/>
          </p:nvSpPr>
          <p:spPr>
            <a:xfrm>
              <a:off x="1924083" y="2233196"/>
              <a:ext cx="1058959" cy="338554"/>
            </a:xfrm>
            <a:prstGeom prst="rect">
              <a:avLst/>
            </a:prstGeom>
            <a:noFill/>
          </p:spPr>
          <p:txBody>
            <a:bodyPr wrap="square" rtlCol="0">
              <a:spAutoFit/>
            </a:bodyPr>
            <a:lstStyle/>
            <a:p>
              <a:r>
                <a:rPr lang="pt-BR" sz="1600" b="1" dirty="0">
                  <a:latin typeface="Montserrat" panose="00000500000000000000" pitchFamily="2" charset="0"/>
                </a:rPr>
                <a:t>18,7%</a:t>
              </a:r>
            </a:p>
          </p:txBody>
        </p:sp>
        <p:sp>
          <p:nvSpPr>
            <p:cNvPr id="22" name="Fluxograma: Processo Alternativo 21">
              <a:extLst>
                <a:ext uri="{FF2B5EF4-FFF2-40B4-BE49-F238E27FC236}">
                  <a16:creationId xmlns:a16="http://schemas.microsoft.com/office/drawing/2014/main" id="{9170F2BF-B767-CCCC-A66B-FF1B989FA63E}"/>
                </a:ext>
              </a:extLst>
            </p:cNvPr>
            <p:cNvSpPr/>
            <p:nvPr/>
          </p:nvSpPr>
          <p:spPr>
            <a:xfrm>
              <a:off x="557480" y="1925432"/>
              <a:ext cx="2283156" cy="646318"/>
            </a:xfrm>
            <a:prstGeom prst="flowChartAlternateProcess">
              <a:avLst/>
            </a:prstGeom>
            <a:solidFill>
              <a:srgbClr val="FF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endParaRPr>
            </a:p>
          </p:txBody>
        </p:sp>
        <p:sp>
          <p:nvSpPr>
            <p:cNvPr id="23" name="CaixaDeTexto 22">
              <a:extLst>
                <a:ext uri="{FF2B5EF4-FFF2-40B4-BE49-F238E27FC236}">
                  <a16:creationId xmlns:a16="http://schemas.microsoft.com/office/drawing/2014/main" id="{25FD0407-6DFB-0C15-D8CF-6BB7FAF835DC}"/>
                </a:ext>
              </a:extLst>
            </p:cNvPr>
            <p:cNvSpPr txBox="1"/>
            <p:nvPr/>
          </p:nvSpPr>
          <p:spPr>
            <a:xfrm>
              <a:off x="1924083" y="2048992"/>
              <a:ext cx="763764" cy="338554"/>
            </a:xfrm>
            <a:prstGeom prst="rect">
              <a:avLst/>
            </a:prstGeom>
            <a:noFill/>
          </p:spPr>
          <p:txBody>
            <a:bodyPr wrap="square" rtlCol="0">
              <a:spAutoFit/>
            </a:bodyPr>
            <a:lstStyle/>
            <a:p>
              <a:r>
                <a:rPr lang="pt-BR" sz="1600" b="1" dirty="0">
                  <a:solidFill>
                    <a:schemeClr val="tx1"/>
                  </a:solidFill>
                  <a:latin typeface="Montserrat" panose="00000500000000000000" pitchFamily="2" charset="0"/>
                </a:rPr>
                <a:t>28%</a:t>
              </a:r>
            </a:p>
          </p:txBody>
        </p:sp>
        <p:sp>
          <p:nvSpPr>
            <p:cNvPr id="24" name="CaixaDeTexto 23">
              <a:extLst>
                <a:ext uri="{FF2B5EF4-FFF2-40B4-BE49-F238E27FC236}">
                  <a16:creationId xmlns:a16="http://schemas.microsoft.com/office/drawing/2014/main" id="{013D8FEF-6D13-8607-08C8-64DE82318F64}"/>
                </a:ext>
              </a:extLst>
            </p:cNvPr>
            <p:cNvSpPr txBox="1"/>
            <p:nvPr/>
          </p:nvSpPr>
          <p:spPr>
            <a:xfrm>
              <a:off x="671506" y="2046221"/>
              <a:ext cx="649228" cy="338554"/>
            </a:xfrm>
            <a:prstGeom prst="rect">
              <a:avLst/>
            </a:prstGeom>
            <a:noFill/>
          </p:spPr>
          <p:txBody>
            <a:bodyPr wrap="square" rtlCol="0">
              <a:spAutoFit/>
            </a:bodyPr>
            <a:lstStyle/>
            <a:p>
              <a:r>
                <a:rPr lang="pt-BR" sz="1600" b="1" dirty="0">
                  <a:solidFill>
                    <a:schemeClr val="tx1"/>
                  </a:solidFill>
                  <a:latin typeface="Montserrat" panose="00000500000000000000" pitchFamily="2" charset="0"/>
                </a:rPr>
                <a:t>IVA</a:t>
              </a:r>
              <a:r>
                <a:rPr lang="pt-BR" sz="1600" b="1" dirty="0">
                  <a:solidFill>
                    <a:schemeClr val="bg1"/>
                  </a:solidFill>
                  <a:latin typeface="Montserrat" panose="00000500000000000000" pitchFamily="2" charset="0"/>
                </a:rPr>
                <a:t> </a:t>
              </a:r>
            </a:p>
          </p:txBody>
        </p:sp>
      </p:grpSp>
      <p:sp>
        <p:nvSpPr>
          <p:cNvPr id="25" name="CaixaDeTexto 24">
            <a:extLst>
              <a:ext uri="{FF2B5EF4-FFF2-40B4-BE49-F238E27FC236}">
                <a16:creationId xmlns:a16="http://schemas.microsoft.com/office/drawing/2014/main" id="{5495D65D-A902-AE1C-17CD-11D26DDBA287}"/>
              </a:ext>
            </a:extLst>
          </p:cNvPr>
          <p:cNvSpPr txBox="1"/>
          <p:nvPr/>
        </p:nvSpPr>
        <p:spPr>
          <a:xfrm>
            <a:off x="1710302" y="2850612"/>
            <a:ext cx="455334" cy="523220"/>
          </a:xfrm>
          <a:prstGeom prst="rect">
            <a:avLst/>
          </a:prstGeom>
          <a:noFill/>
        </p:spPr>
        <p:txBody>
          <a:bodyPr wrap="square" rtlCol="0">
            <a:spAutoFit/>
          </a:bodyPr>
          <a:lstStyle/>
          <a:p>
            <a:r>
              <a:rPr lang="pt-BR" sz="2800" b="1" dirty="0"/>
              <a:t>=</a:t>
            </a:r>
          </a:p>
        </p:txBody>
      </p:sp>
      <p:sp>
        <p:nvSpPr>
          <p:cNvPr id="26" name="CaixaDeTexto 25">
            <a:extLst>
              <a:ext uri="{FF2B5EF4-FFF2-40B4-BE49-F238E27FC236}">
                <a16:creationId xmlns:a16="http://schemas.microsoft.com/office/drawing/2014/main" id="{12BDC236-FB73-4840-D2C3-9B7D56914041}"/>
              </a:ext>
            </a:extLst>
          </p:cNvPr>
          <p:cNvSpPr txBox="1"/>
          <p:nvPr/>
        </p:nvSpPr>
        <p:spPr>
          <a:xfrm>
            <a:off x="1695963" y="1892652"/>
            <a:ext cx="455334" cy="523220"/>
          </a:xfrm>
          <a:prstGeom prst="rect">
            <a:avLst/>
          </a:prstGeom>
          <a:noFill/>
        </p:spPr>
        <p:txBody>
          <a:bodyPr wrap="square" rtlCol="0">
            <a:spAutoFit/>
          </a:bodyPr>
          <a:lstStyle/>
          <a:p>
            <a:r>
              <a:rPr lang="pt-BR" sz="2800" b="1" dirty="0"/>
              <a:t>+</a:t>
            </a:r>
          </a:p>
        </p:txBody>
      </p:sp>
      <p:sp>
        <p:nvSpPr>
          <p:cNvPr id="27" name="CaixaDeTexto 26">
            <a:extLst>
              <a:ext uri="{FF2B5EF4-FFF2-40B4-BE49-F238E27FC236}">
                <a16:creationId xmlns:a16="http://schemas.microsoft.com/office/drawing/2014/main" id="{C689147D-7374-04A7-495D-650155EEA5F8}"/>
              </a:ext>
            </a:extLst>
          </p:cNvPr>
          <p:cNvSpPr txBox="1"/>
          <p:nvPr/>
        </p:nvSpPr>
        <p:spPr>
          <a:xfrm>
            <a:off x="2062219" y="3904198"/>
            <a:ext cx="1181778" cy="261610"/>
          </a:xfrm>
          <a:prstGeom prst="rect">
            <a:avLst/>
          </a:prstGeom>
          <a:noFill/>
        </p:spPr>
        <p:txBody>
          <a:bodyPr wrap="square" rtlCol="0">
            <a:spAutoFit/>
          </a:bodyPr>
          <a:lstStyle/>
          <a:p>
            <a:r>
              <a:rPr lang="pt-BR" sz="1100" dirty="0"/>
              <a:t>*Expectativa</a:t>
            </a:r>
          </a:p>
        </p:txBody>
      </p:sp>
      <p:sp>
        <p:nvSpPr>
          <p:cNvPr id="28" name="CaixaDeTexto 27">
            <a:extLst>
              <a:ext uri="{FF2B5EF4-FFF2-40B4-BE49-F238E27FC236}">
                <a16:creationId xmlns:a16="http://schemas.microsoft.com/office/drawing/2014/main" id="{2F26F39D-E93A-4F83-C4D3-29B7DE56692B}"/>
              </a:ext>
            </a:extLst>
          </p:cNvPr>
          <p:cNvSpPr txBox="1"/>
          <p:nvPr/>
        </p:nvSpPr>
        <p:spPr>
          <a:xfrm>
            <a:off x="3587763" y="752018"/>
            <a:ext cx="4846245" cy="307777"/>
          </a:xfrm>
          <a:prstGeom prst="rect">
            <a:avLst/>
          </a:prstGeom>
          <a:noFill/>
        </p:spPr>
        <p:txBody>
          <a:bodyPr wrap="square" rtlCol="0">
            <a:spAutoFit/>
          </a:bodyPr>
          <a:lstStyle/>
          <a:p>
            <a:r>
              <a:rPr lang="pt-BR" b="1" dirty="0">
                <a:latin typeface="Montserrat" panose="00000500000000000000" pitchFamily="2" charset="0"/>
              </a:rPr>
              <a:t>Fixadas pelo Senado Federal - art. 18 da LC 214/25</a:t>
            </a:r>
          </a:p>
        </p:txBody>
      </p:sp>
    </p:spTree>
    <p:extLst>
      <p:ext uri="{BB962C8B-B14F-4D97-AF65-F5344CB8AC3E}">
        <p14:creationId xmlns:p14="http://schemas.microsoft.com/office/powerpoint/2010/main" val="3241322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E5CE451-B653-8699-B9D5-9C776452D176}"/>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3520600-F403-0389-B254-3E6A50518DF6}"/>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7B086CA2-EC1B-2298-8B3F-73EDE5DEA21D}"/>
              </a:ext>
            </a:extLst>
          </p:cNvPr>
          <p:cNvSpPr txBox="1"/>
          <p:nvPr/>
        </p:nvSpPr>
        <p:spPr>
          <a:xfrm>
            <a:off x="452549" y="165648"/>
            <a:ext cx="5955746" cy="646331"/>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Alíquotas diferenciadas</a:t>
            </a:r>
          </a:p>
        </p:txBody>
      </p:sp>
      <p:cxnSp>
        <p:nvCxnSpPr>
          <p:cNvPr id="10" name="Conector reto 9">
            <a:extLst>
              <a:ext uri="{FF2B5EF4-FFF2-40B4-BE49-F238E27FC236}">
                <a16:creationId xmlns:a16="http://schemas.microsoft.com/office/drawing/2014/main" id="{E6EBF506-CCE7-0CDC-28E7-DF0AA5E7E08E}"/>
              </a:ext>
            </a:extLst>
          </p:cNvPr>
          <p:cNvCxnSpPr/>
          <p:nvPr/>
        </p:nvCxnSpPr>
        <p:spPr>
          <a:xfrm>
            <a:off x="526172" y="81197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A6D3AEEB-0580-BD37-F56B-34C5D24DAFB6}"/>
              </a:ext>
            </a:extLst>
          </p:cNvPr>
          <p:cNvPicPr>
            <a:picLocks noChangeAspect="1"/>
          </p:cNvPicPr>
          <p:nvPr/>
        </p:nvPicPr>
        <p:blipFill>
          <a:blip r:embed="rId4"/>
          <a:stretch>
            <a:fillRect/>
          </a:stretch>
        </p:blipFill>
        <p:spPr>
          <a:xfrm>
            <a:off x="754049" y="1079984"/>
            <a:ext cx="7635902" cy="2758679"/>
          </a:xfrm>
          <a:prstGeom prst="rect">
            <a:avLst/>
          </a:prstGeom>
        </p:spPr>
      </p:pic>
    </p:spTree>
    <p:extLst>
      <p:ext uri="{BB962C8B-B14F-4D97-AF65-F5344CB8AC3E}">
        <p14:creationId xmlns:p14="http://schemas.microsoft.com/office/powerpoint/2010/main" val="1310707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E844894B-5A09-DE50-4B84-BE625564434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30E9DC42-BDF1-9DB9-28D9-CF4738953054}"/>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28C56AE7-E9EF-A6EE-52BD-471D58CA8DBA}"/>
              </a:ext>
            </a:extLst>
          </p:cNvPr>
          <p:cNvSpPr txBox="1"/>
          <p:nvPr/>
        </p:nvSpPr>
        <p:spPr>
          <a:xfrm>
            <a:off x="452549" y="165648"/>
            <a:ext cx="5955746" cy="646331"/>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Alíquotas diferenciadas</a:t>
            </a:r>
          </a:p>
        </p:txBody>
      </p:sp>
      <p:cxnSp>
        <p:nvCxnSpPr>
          <p:cNvPr id="10" name="Conector reto 9">
            <a:extLst>
              <a:ext uri="{FF2B5EF4-FFF2-40B4-BE49-F238E27FC236}">
                <a16:creationId xmlns:a16="http://schemas.microsoft.com/office/drawing/2014/main" id="{C115C9BA-2DE8-C807-FC85-5F6C5A187627}"/>
              </a:ext>
            </a:extLst>
          </p:cNvPr>
          <p:cNvCxnSpPr/>
          <p:nvPr/>
        </p:nvCxnSpPr>
        <p:spPr>
          <a:xfrm>
            <a:off x="526172" y="81197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5E7FDAEA-FC84-49E5-EC37-37332D23A923}"/>
              </a:ext>
            </a:extLst>
          </p:cNvPr>
          <p:cNvPicPr>
            <a:picLocks noChangeAspect="1"/>
          </p:cNvPicPr>
          <p:nvPr/>
        </p:nvPicPr>
        <p:blipFill>
          <a:blip r:embed="rId4"/>
          <a:stretch>
            <a:fillRect/>
          </a:stretch>
        </p:blipFill>
        <p:spPr>
          <a:xfrm>
            <a:off x="475895" y="1114780"/>
            <a:ext cx="8192210" cy="2629128"/>
          </a:xfrm>
          <a:prstGeom prst="rect">
            <a:avLst/>
          </a:prstGeom>
        </p:spPr>
      </p:pic>
    </p:spTree>
    <p:extLst>
      <p:ext uri="{BB962C8B-B14F-4D97-AF65-F5344CB8AC3E}">
        <p14:creationId xmlns:p14="http://schemas.microsoft.com/office/powerpoint/2010/main" val="1294442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7B1F501-7674-A1D8-91E2-F3409ED276F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043A6C73-E35B-DF5B-5BA0-58E7449FD1D1}"/>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1C2EC747-2AAD-6A0D-45DF-47F7A8CD0DE1}"/>
              </a:ext>
            </a:extLst>
          </p:cNvPr>
          <p:cNvSpPr txBox="1"/>
          <p:nvPr/>
        </p:nvSpPr>
        <p:spPr>
          <a:xfrm>
            <a:off x="452549" y="165648"/>
            <a:ext cx="5955746" cy="646331"/>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Alíquotas diferenciadas</a:t>
            </a:r>
          </a:p>
        </p:txBody>
      </p:sp>
      <p:cxnSp>
        <p:nvCxnSpPr>
          <p:cNvPr id="10" name="Conector reto 9">
            <a:extLst>
              <a:ext uri="{FF2B5EF4-FFF2-40B4-BE49-F238E27FC236}">
                <a16:creationId xmlns:a16="http://schemas.microsoft.com/office/drawing/2014/main" id="{5FF6ED3C-31F1-AEBA-50FA-B2ECA2B5B2AE}"/>
              </a:ext>
            </a:extLst>
          </p:cNvPr>
          <p:cNvCxnSpPr/>
          <p:nvPr/>
        </p:nvCxnSpPr>
        <p:spPr>
          <a:xfrm>
            <a:off x="526172" y="811979"/>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ABF34817-198A-ADB2-B22F-134DD2924FD9}"/>
              </a:ext>
            </a:extLst>
          </p:cNvPr>
          <p:cNvPicPr>
            <a:picLocks noChangeAspect="1"/>
          </p:cNvPicPr>
          <p:nvPr/>
        </p:nvPicPr>
        <p:blipFill>
          <a:blip r:embed="rId4"/>
          <a:stretch>
            <a:fillRect/>
          </a:stretch>
        </p:blipFill>
        <p:spPr>
          <a:xfrm>
            <a:off x="449222" y="1361529"/>
            <a:ext cx="8245555" cy="1790855"/>
          </a:xfrm>
          <a:prstGeom prst="rect">
            <a:avLst/>
          </a:prstGeom>
        </p:spPr>
      </p:pic>
    </p:spTree>
    <p:extLst>
      <p:ext uri="{BB962C8B-B14F-4D97-AF65-F5344CB8AC3E}">
        <p14:creationId xmlns:p14="http://schemas.microsoft.com/office/powerpoint/2010/main" val="1139284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38E04A33-EBF3-0BF8-53E8-7DA774053C9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CDD5F07-44A2-7460-C83F-011751A0BA67}"/>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8BCBE93A-39D2-4FF4-3F02-2B1956A71D28}"/>
              </a:ext>
            </a:extLst>
          </p:cNvPr>
          <p:cNvSpPr txBox="1"/>
          <p:nvPr/>
        </p:nvSpPr>
        <p:spPr>
          <a:xfrm>
            <a:off x="160241" y="547897"/>
            <a:ext cx="6405451" cy="646331"/>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Regimes Específicos</a:t>
            </a:r>
          </a:p>
        </p:txBody>
      </p:sp>
      <p:cxnSp>
        <p:nvCxnSpPr>
          <p:cNvPr id="10" name="Conector reto 9">
            <a:extLst>
              <a:ext uri="{FF2B5EF4-FFF2-40B4-BE49-F238E27FC236}">
                <a16:creationId xmlns:a16="http://schemas.microsoft.com/office/drawing/2014/main" id="{316BF578-4D29-09C2-EECB-45FD6B2E5DCF}"/>
              </a:ext>
            </a:extLst>
          </p:cNvPr>
          <p:cNvCxnSpPr/>
          <p:nvPr/>
        </p:nvCxnSpPr>
        <p:spPr>
          <a:xfrm>
            <a:off x="233863" y="1194228"/>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FE4A7170-8569-08DA-B425-14ABC142B143}"/>
              </a:ext>
            </a:extLst>
          </p:cNvPr>
          <p:cNvSpPr txBox="1"/>
          <p:nvPr/>
        </p:nvSpPr>
        <p:spPr>
          <a:xfrm>
            <a:off x="374754" y="1394727"/>
            <a:ext cx="4197246" cy="2554545"/>
          </a:xfrm>
          <a:prstGeom prst="rect">
            <a:avLst/>
          </a:prstGeom>
          <a:noFill/>
        </p:spPr>
        <p:txBody>
          <a:bodyPr wrap="square" rtlCol="0">
            <a:spAutoFit/>
          </a:bodyPr>
          <a:lstStyle/>
          <a:p>
            <a:r>
              <a:rPr lang="pt-BR" sz="1600" b="1" dirty="0">
                <a:latin typeface="Montserrat" panose="00000500000000000000" pitchFamily="2" charset="0"/>
              </a:rPr>
              <a:t>Setores:</a:t>
            </a:r>
          </a:p>
          <a:p>
            <a:endParaRPr lang="pt-BR" sz="1600" dirty="0">
              <a:latin typeface="Montserrat" panose="00000500000000000000" pitchFamily="2" charset="0"/>
            </a:endParaRPr>
          </a:p>
          <a:p>
            <a:pPr marL="285750" indent="-285750">
              <a:buFont typeface="Arial" panose="020B0604020202020204" pitchFamily="34" charset="0"/>
              <a:buChar char="•"/>
            </a:pPr>
            <a:r>
              <a:rPr lang="pt-BR" sz="1600" dirty="0">
                <a:latin typeface="Montserrat" panose="00000500000000000000" pitchFamily="2" charset="0"/>
              </a:rPr>
              <a:t>Combustíveis</a:t>
            </a:r>
          </a:p>
          <a:p>
            <a:pPr marL="285750" indent="-285750">
              <a:buFont typeface="Arial" panose="020B0604020202020204" pitchFamily="34" charset="0"/>
              <a:buChar char="•"/>
            </a:pPr>
            <a:r>
              <a:rPr lang="pt-BR" sz="1600" dirty="0">
                <a:latin typeface="Montserrat" panose="00000500000000000000" pitchFamily="2" charset="0"/>
              </a:rPr>
              <a:t>Serviços financeiros</a:t>
            </a:r>
          </a:p>
          <a:p>
            <a:pPr marL="285750" indent="-285750">
              <a:buFont typeface="Arial" panose="020B0604020202020204" pitchFamily="34" charset="0"/>
              <a:buChar char="•"/>
            </a:pPr>
            <a:r>
              <a:rPr lang="pt-BR" sz="1600" dirty="0">
                <a:latin typeface="Montserrat" panose="00000500000000000000" pitchFamily="2" charset="0"/>
              </a:rPr>
              <a:t>Planos de assistência à saúde</a:t>
            </a:r>
          </a:p>
          <a:p>
            <a:pPr marL="285750" indent="-285750">
              <a:buFont typeface="Arial" panose="020B0604020202020204" pitchFamily="34" charset="0"/>
              <a:buChar char="•"/>
            </a:pPr>
            <a:r>
              <a:rPr lang="pt-BR" sz="1600" dirty="0">
                <a:latin typeface="Montserrat" panose="00000500000000000000" pitchFamily="2" charset="0"/>
              </a:rPr>
              <a:t>Concursos de prognósticos</a:t>
            </a:r>
          </a:p>
          <a:p>
            <a:pPr marL="285750" indent="-285750">
              <a:buFont typeface="Arial" panose="020B0604020202020204" pitchFamily="34" charset="0"/>
              <a:buChar char="•"/>
            </a:pPr>
            <a:r>
              <a:rPr lang="pt-BR" sz="1600" dirty="0">
                <a:latin typeface="Montserrat" panose="00000500000000000000" pitchFamily="2" charset="0"/>
              </a:rPr>
              <a:t>Bens imóveis</a:t>
            </a:r>
          </a:p>
          <a:p>
            <a:pPr marL="285750" indent="-285750">
              <a:buFont typeface="Arial" panose="020B0604020202020204" pitchFamily="34" charset="0"/>
              <a:buChar char="•"/>
            </a:pPr>
            <a:r>
              <a:rPr lang="pt-BR" sz="1600" dirty="0">
                <a:latin typeface="Montserrat" panose="00000500000000000000" pitchFamily="2" charset="0"/>
              </a:rPr>
              <a:t>Sociedade Anônima do Futebol</a:t>
            </a:r>
          </a:p>
          <a:p>
            <a:pPr marL="285750" indent="-285750">
              <a:buFont typeface="Arial" panose="020B0604020202020204" pitchFamily="34" charset="0"/>
              <a:buChar char="•"/>
            </a:pPr>
            <a:r>
              <a:rPr lang="pt-BR" sz="1600" dirty="0">
                <a:latin typeface="Montserrat" panose="00000500000000000000" pitchFamily="2" charset="0"/>
              </a:rPr>
              <a:t>Missões diplomáticas e tratados internacionais</a:t>
            </a:r>
          </a:p>
        </p:txBody>
      </p:sp>
      <p:sp>
        <p:nvSpPr>
          <p:cNvPr id="3" name="CaixaDeTexto 2">
            <a:extLst>
              <a:ext uri="{FF2B5EF4-FFF2-40B4-BE49-F238E27FC236}">
                <a16:creationId xmlns:a16="http://schemas.microsoft.com/office/drawing/2014/main" id="{EEB43590-3769-8564-D372-2FFFDC0D608E}"/>
              </a:ext>
            </a:extLst>
          </p:cNvPr>
          <p:cNvSpPr txBox="1"/>
          <p:nvPr/>
        </p:nvSpPr>
        <p:spPr>
          <a:xfrm>
            <a:off x="4572000" y="1887169"/>
            <a:ext cx="4382125" cy="1569660"/>
          </a:xfrm>
          <a:prstGeom prst="rect">
            <a:avLst/>
          </a:prstGeom>
          <a:noFill/>
        </p:spPr>
        <p:txBody>
          <a:bodyPr wrap="square" rtlCol="0">
            <a:spAutoFit/>
          </a:bodyPr>
          <a:lstStyle/>
          <a:p>
            <a:r>
              <a:rPr lang="pt-BR" sz="1600" b="1" dirty="0">
                <a:latin typeface="Montserrat" panose="00000500000000000000" pitchFamily="2" charset="0"/>
              </a:rPr>
              <a:t>Diferenciação:</a:t>
            </a:r>
          </a:p>
          <a:p>
            <a:endParaRPr lang="pt-BR" sz="1600" dirty="0">
              <a:latin typeface="Montserrat" panose="00000500000000000000" pitchFamily="2" charset="0"/>
            </a:endParaRPr>
          </a:p>
          <a:p>
            <a:pPr marL="285750" indent="-285750">
              <a:buFont typeface="Arial" panose="020B0604020202020204" pitchFamily="34" charset="0"/>
              <a:buChar char="•"/>
            </a:pPr>
            <a:r>
              <a:rPr lang="pt-BR" sz="1600" dirty="0">
                <a:latin typeface="Montserrat" panose="00000500000000000000" pitchFamily="2" charset="0"/>
              </a:rPr>
              <a:t>Base de cálculo diferenciada</a:t>
            </a:r>
          </a:p>
          <a:p>
            <a:pPr marL="285750" indent="-285750">
              <a:buFont typeface="Arial" panose="020B0604020202020204" pitchFamily="34" charset="0"/>
              <a:buChar char="•"/>
            </a:pPr>
            <a:r>
              <a:rPr lang="pt-BR" sz="1600" dirty="0">
                <a:latin typeface="Montserrat" panose="00000500000000000000" pitchFamily="2" charset="0"/>
              </a:rPr>
              <a:t>Alíquotas específicas ou reduzidas</a:t>
            </a:r>
          </a:p>
          <a:p>
            <a:pPr marL="285750" indent="-285750">
              <a:buFont typeface="Arial" panose="020B0604020202020204" pitchFamily="34" charset="0"/>
              <a:buChar char="•"/>
            </a:pPr>
            <a:r>
              <a:rPr lang="pt-BR" sz="1600" dirty="0">
                <a:latin typeface="Montserrat" panose="00000500000000000000" pitchFamily="2" charset="0"/>
              </a:rPr>
              <a:t>Incidência monofásica (combustíveis)</a:t>
            </a:r>
          </a:p>
          <a:p>
            <a:pPr marL="285750" indent="-285750">
              <a:buFont typeface="Arial" panose="020B0604020202020204" pitchFamily="34" charset="0"/>
              <a:buChar char="•"/>
            </a:pPr>
            <a:r>
              <a:rPr lang="pt-BR" sz="1600" dirty="0">
                <a:latin typeface="Montserrat" panose="00000500000000000000" pitchFamily="2" charset="0"/>
              </a:rPr>
              <a:t>Regime de compensação de créditos</a:t>
            </a:r>
          </a:p>
        </p:txBody>
      </p:sp>
    </p:spTree>
    <p:extLst>
      <p:ext uri="{BB962C8B-B14F-4D97-AF65-F5344CB8AC3E}">
        <p14:creationId xmlns:p14="http://schemas.microsoft.com/office/powerpoint/2010/main" val="3105862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1AAF303-4BC2-21D6-E038-3AA8B22602C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8273E79-C572-45ED-B3E0-5C87D56941F1}"/>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C5F7F7E5-58E8-588E-4D6D-317E90AB5CE6}"/>
              </a:ext>
            </a:extLst>
          </p:cNvPr>
          <p:cNvSpPr txBox="1"/>
          <p:nvPr/>
        </p:nvSpPr>
        <p:spPr>
          <a:xfrm>
            <a:off x="450173" y="941906"/>
            <a:ext cx="3580485" cy="2308324"/>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O que os Municípios precisam fazer?</a:t>
            </a:r>
          </a:p>
        </p:txBody>
      </p:sp>
      <p:pic>
        <p:nvPicPr>
          <p:cNvPr id="3" name="Imagem 2">
            <a:extLst>
              <a:ext uri="{FF2B5EF4-FFF2-40B4-BE49-F238E27FC236}">
                <a16:creationId xmlns:a16="http://schemas.microsoft.com/office/drawing/2014/main" id="{664C1E36-2C51-D6C3-5DBD-BE355EBF203C}"/>
              </a:ext>
            </a:extLst>
          </p:cNvPr>
          <p:cNvPicPr>
            <a:picLocks noChangeAspect="1"/>
          </p:cNvPicPr>
          <p:nvPr/>
        </p:nvPicPr>
        <p:blipFill>
          <a:blip r:embed="rId4"/>
          <a:stretch>
            <a:fillRect/>
          </a:stretch>
        </p:blipFill>
        <p:spPr>
          <a:xfrm>
            <a:off x="3516988" y="367258"/>
            <a:ext cx="4457780" cy="3706919"/>
          </a:xfrm>
          <a:prstGeom prst="rect">
            <a:avLst/>
          </a:prstGeom>
        </p:spPr>
      </p:pic>
    </p:spTree>
    <p:extLst>
      <p:ext uri="{BB962C8B-B14F-4D97-AF65-F5344CB8AC3E}">
        <p14:creationId xmlns:p14="http://schemas.microsoft.com/office/powerpoint/2010/main" val="2656245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DA95806B-B3B2-F22B-3C22-701A1DD25E2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B13BD12-FF8C-E195-CF22-A200F2024F31}"/>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F00A58A3-E144-C244-CD7E-B80A61BE6239}"/>
              </a:ext>
            </a:extLst>
          </p:cNvPr>
          <p:cNvSpPr txBox="1"/>
          <p:nvPr/>
        </p:nvSpPr>
        <p:spPr>
          <a:xfrm>
            <a:off x="637551" y="103894"/>
            <a:ext cx="7202306" cy="1200329"/>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O que os Municípios precisam fazer?</a:t>
            </a:r>
          </a:p>
        </p:txBody>
      </p:sp>
      <p:cxnSp>
        <p:nvCxnSpPr>
          <p:cNvPr id="2" name="Conector reto 1">
            <a:extLst>
              <a:ext uri="{FF2B5EF4-FFF2-40B4-BE49-F238E27FC236}">
                <a16:creationId xmlns:a16="http://schemas.microsoft.com/office/drawing/2014/main" id="{A1810488-60B4-37FD-0FD0-E24DCF5438E5}"/>
              </a:ext>
            </a:extLst>
          </p:cNvPr>
          <p:cNvCxnSpPr/>
          <p:nvPr/>
        </p:nvCxnSpPr>
        <p:spPr>
          <a:xfrm>
            <a:off x="773509" y="1304223"/>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99DB5081-BE1F-B6C0-D531-4189AF2AE7B5}"/>
              </a:ext>
            </a:extLst>
          </p:cNvPr>
          <p:cNvSpPr txBox="1"/>
          <p:nvPr/>
        </p:nvSpPr>
        <p:spPr>
          <a:xfrm>
            <a:off x="697512" y="1304223"/>
            <a:ext cx="7959777" cy="3231654"/>
          </a:xfrm>
          <a:prstGeom prst="rect">
            <a:avLst/>
          </a:prstGeom>
          <a:noFill/>
        </p:spPr>
        <p:txBody>
          <a:bodyPr wrap="square" rtlCol="0">
            <a:spAutoFit/>
          </a:bodyPr>
          <a:lstStyle/>
          <a:p>
            <a:pPr marL="285750" indent="-285750">
              <a:buFont typeface="Arial" panose="020B0604020202020204" pitchFamily="34" charset="0"/>
              <a:buChar char="•"/>
            </a:pPr>
            <a:r>
              <a:rPr lang="pt-BR" b="1" dirty="0">
                <a:latin typeface="Montserrat" panose="00000500000000000000" pitchFamily="2" charset="0"/>
              </a:rPr>
              <a:t>Aderir a </a:t>
            </a:r>
            <a:r>
              <a:rPr lang="pt-BR" b="1" dirty="0" err="1">
                <a:latin typeface="Montserrat" panose="00000500000000000000" pitchFamily="2" charset="0"/>
              </a:rPr>
              <a:t>NFSe</a:t>
            </a:r>
            <a:r>
              <a:rPr lang="pt-BR" b="1" dirty="0">
                <a:latin typeface="Montserrat" panose="00000500000000000000" pitchFamily="2" charset="0"/>
              </a:rPr>
              <a:t> Padrão Nacional </a:t>
            </a:r>
            <a:r>
              <a:rPr lang="pt-BR" dirty="0">
                <a:latin typeface="Montserrat" panose="00000500000000000000" pitchFamily="2" charset="0"/>
              </a:rPr>
              <a:t>– prazo: até 01/01/2026</a:t>
            </a:r>
          </a:p>
          <a:p>
            <a:pPr lvl="4"/>
            <a:r>
              <a:rPr lang="pt-BR" dirty="0">
                <a:latin typeface="Montserrat" panose="00000500000000000000" pitchFamily="2" charset="0"/>
              </a:rPr>
              <a:t>	</a:t>
            </a:r>
            <a:r>
              <a:rPr lang="pt-BR" sz="1200" dirty="0">
                <a:latin typeface="Montserrat" panose="00000500000000000000" pitchFamily="2" charset="0"/>
              </a:rPr>
              <a:t>Penalidade: suspensão temporária das transferências voluntárias (art. 62, §7º da LC 214/25)</a:t>
            </a:r>
          </a:p>
          <a:p>
            <a:pPr lvl="4"/>
            <a:endParaRPr lang="pt-BR" sz="1200" dirty="0">
              <a:latin typeface="Montserrat" panose="00000500000000000000" pitchFamily="2" charset="0"/>
            </a:endParaRPr>
          </a:p>
          <a:p>
            <a:pPr marL="171450" lvl="4" indent="-171450">
              <a:buFont typeface="Arial" panose="020B0604020202020204" pitchFamily="34" charset="0"/>
              <a:buChar char="•"/>
            </a:pPr>
            <a:r>
              <a:rPr lang="pt-BR" b="1" dirty="0">
                <a:latin typeface="Montserrat" panose="00000500000000000000" pitchFamily="2" charset="0"/>
              </a:rPr>
              <a:t>  Ajustar o Sistema Contábil  </a:t>
            </a:r>
            <a:r>
              <a:rPr lang="pt-BR" dirty="0">
                <a:latin typeface="Montserrat" panose="00000500000000000000" pitchFamily="2" charset="0"/>
              </a:rPr>
              <a:t>- novos códigos de tributos</a:t>
            </a:r>
          </a:p>
          <a:p>
            <a:pPr marL="171450" lvl="4" indent="-171450">
              <a:buFont typeface="Arial" panose="020B0604020202020204" pitchFamily="34" charset="0"/>
              <a:buChar char="•"/>
            </a:pPr>
            <a:endParaRPr lang="pt-BR" b="1" dirty="0">
              <a:latin typeface="Montserrat" panose="00000500000000000000" pitchFamily="2" charset="0"/>
            </a:endParaRPr>
          </a:p>
          <a:p>
            <a:pPr marL="171450" lvl="4" indent="-171450">
              <a:buFont typeface="Arial" panose="020B0604020202020204" pitchFamily="34" charset="0"/>
              <a:buChar char="•"/>
            </a:pPr>
            <a:r>
              <a:rPr lang="pt-BR" b="1" dirty="0">
                <a:latin typeface="Montserrat" panose="00000500000000000000" pitchFamily="2" charset="0"/>
              </a:rPr>
              <a:t>  Inclusão do código do CIB - Cadastro Imobiliário Brasileiro em seus sistemas  - </a:t>
            </a:r>
          </a:p>
          <a:p>
            <a:pPr lvl="4"/>
            <a:r>
              <a:rPr lang="pt-BR" sz="1200" b="1" dirty="0">
                <a:latin typeface="Montserrat" panose="00000500000000000000" pitchFamily="2" charset="0"/>
              </a:rPr>
              <a:t>	</a:t>
            </a:r>
            <a:r>
              <a:rPr lang="pt-BR" sz="1200" dirty="0">
                <a:latin typeface="Montserrat" panose="00000500000000000000" pitchFamily="2" charset="0"/>
              </a:rPr>
              <a:t>Prazo: até </a:t>
            </a:r>
            <a:r>
              <a:rPr lang="pt-BR" sz="1200" dirty="0" err="1">
                <a:latin typeface="Montserrat" panose="00000500000000000000" pitchFamily="2" charset="0"/>
              </a:rPr>
              <a:t>jan</a:t>
            </a:r>
            <a:r>
              <a:rPr lang="pt-BR" sz="1200" dirty="0">
                <a:latin typeface="Montserrat" panose="00000500000000000000" pitchFamily="2" charset="0"/>
              </a:rPr>
              <a:t>/2026 (capitais) e </a:t>
            </a:r>
            <a:r>
              <a:rPr lang="pt-BR" sz="1200" dirty="0" err="1">
                <a:latin typeface="Montserrat" panose="00000500000000000000" pitchFamily="2" charset="0"/>
              </a:rPr>
              <a:t>jan</a:t>
            </a:r>
            <a:r>
              <a:rPr lang="pt-BR" sz="1200" dirty="0">
                <a:latin typeface="Montserrat" panose="00000500000000000000" pitchFamily="2" charset="0"/>
              </a:rPr>
              <a:t>/2027 (não capitais)</a:t>
            </a:r>
          </a:p>
          <a:p>
            <a:pPr lvl="7"/>
            <a:r>
              <a:rPr lang="pt-BR" sz="1200" dirty="0">
                <a:latin typeface="Montserrat" panose="00000500000000000000" pitchFamily="2" charset="0"/>
              </a:rPr>
              <a:t>	Cadastro Imobiliário Brasileiro (</a:t>
            </a:r>
            <a:r>
              <a:rPr lang="pt-BR" sz="1200" dirty="0" err="1">
                <a:latin typeface="Montserrat" panose="00000500000000000000" pitchFamily="2" charset="0"/>
              </a:rPr>
              <a:t>arts</a:t>
            </a:r>
            <a:r>
              <a:rPr lang="pt-BR" sz="1200" dirty="0">
                <a:latin typeface="Montserrat" panose="00000500000000000000" pitchFamily="2" charset="0"/>
              </a:rPr>
              <a:t>. 59, 265 e 266 da LC 214/25)</a:t>
            </a:r>
          </a:p>
          <a:p>
            <a:pPr lvl="7"/>
            <a:endParaRPr lang="pt-BR" b="1" dirty="0">
              <a:latin typeface="Montserrat" panose="00000500000000000000" pitchFamily="2" charset="0"/>
            </a:endParaRPr>
          </a:p>
          <a:p>
            <a:pPr marL="171450" lvl="7" indent="-171450">
              <a:buFont typeface="Arial" panose="020B0604020202020204" pitchFamily="34" charset="0"/>
              <a:buChar char="•"/>
            </a:pPr>
            <a:r>
              <a:rPr lang="pt-BR" b="1" dirty="0">
                <a:latin typeface="Montserrat" panose="00000500000000000000" pitchFamily="2" charset="0"/>
              </a:rPr>
              <a:t>  Incrementar a Receita Própria de ISS – </a:t>
            </a:r>
            <a:r>
              <a:rPr lang="pt-BR" dirty="0">
                <a:latin typeface="Montserrat" panose="00000500000000000000" pitchFamily="2" charset="0"/>
              </a:rPr>
              <a:t>até dez/2026</a:t>
            </a:r>
          </a:p>
          <a:p>
            <a:pPr marL="171450" lvl="7" indent="-171450">
              <a:buFont typeface="Arial" panose="020B0604020202020204" pitchFamily="34" charset="0"/>
              <a:buChar char="•"/>
            </a:pPr>
            <a:endParaRPr lang="pt-BR" dirty="0">
              <a:latin typeface="Montserrat" panose="00000500000000000000" pitchFamily="2" charset="0"/>
            </a:endParaRPr>
          </a:p>
          <a:p>
            <a:pPr marL="171450" lvl="7" indent="-171450">
              <a:buFont typeface="Arial" panose="020B0604020202020204" pitchFamily="34" charset="0"/>
              <a:buChar char="•"/>
            </a:pPr>
            <a:r>
              <a:rPr lang="pt-BR" b="1" dirty="0">
                <a:latin typeface="Montserrat" panose="00000500000000000000" pitchFamily="2" charset="0"/>
              </a:rPr>
              <a:t>  Redução de benefícios fiscais e reavaliação de alíquotas</a:t>
            </a:r>
            <a:endParaRPr lang="pt-BR" dirty="0">
              <a:latin typeface="Montserrat" panose="00000500000000000000" pitchFamily="2" charset="0"/>
            </a:endParaRPr>
          </a:p>
          <a:p>
            <a:pPr marL="171450" lvl="7" indent="-171450">
              <a:buFont typeface="Arial" panose="020B0604020202020204" pitchFamily="34" charset="0"/>
              <a:buChar char="•"/>
            </a:pPr>
            <a:endParaRPr lang="pt-BR" dirty="0">
              <a:latin typeface="Montserrat" panose="00000500000000000000" pitchFamily="2" charset="0"/>
            </a:endParaRPr>
          </a:p>
          <a:p>
            <a:pPr marL="171450" lvl="7" indent="-171450">
              <a:buFont typeface="Arial" panose="020B0604020202020204" pitchFamily="34" charset="0"/>
              <a:buChar char="•"/>
            </a:pPr>
            <a:r>
              <a:rPr lang="pt-BR" b="1" dirty="0">
                <a:latin typeface="Montserrat" panose="00000500000000000000" pitchFamily="2" charset="0"/>
              </a:rPr>
              <a:t>  Investimentos em tecnologia e treinamentos para as Adm. Tributárias</a:t>
            </a:r>
          </a:p>
          <a:p>
            <a:pPr marL="171450" lvl="7" indent="-171450">
              <a:buFont typeface="Arial" panose="020B0604020202020204" pitchFamily="34" charset="0"/>
              <a:buChar char="•"/>
            </a:pPr>
            <a:endParaRPr lang="pt-BR" b="1" dirty="0">
              <a:latin typeface="Montserrat" panose="00000500000000000000" pitchFamily="2" charset="0"/>
            </a:endParaRPr>
          </a:p>
        </p:txBody>
      </p:sp>
    </p:spTree>
    <p:extLst>
      <p:ext uri="{BB962C8B-B14F-4D97-AF65-F5344CB8AC3E}">
        <p14:creationId xmlns:p14="http://schemas.microsoft.com/office/powerpoint/2010/main" val="2082537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E42B115A-6BEF-D4A0-ADAA-D842FBDA914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F13980B9-45E7-8929-9EF7-775C3E01223E}"/>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11E5FC82-9FD8-AD94-6B52-45B36D1DD438}"/>
              </a:ext>
            </a:extLst>
          </p:cNvPr>
          <p:cNvSpPr txBox="1"/>
          <p:nvPr/>
        </p:nvSpPr>
        <p:spPr>
          <a:xfrm>
            <a:off x="450173" y="941906"/>
            <a:ext cx="3580485" cy="2308324"/>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O que as Empresas precisam fazer?</a:t>
            </a:r>
          </a:p>
        </p:txBody>
      </p:sp>
      <p:pic>
        <p:nvPicPr>
          <p:cNvPr id="3" name="Imagem 2">
            <a:extLst>
              <a:ext uri="{FF2B5EF4-FFF2-40B4-BE49-F238E27FC236}">
                <a16:creationId xmlns:a16="http://schemas.microsoft.com/office/drawing/2014/main" id="{7925D554-B766-D5D1-ED2C-1375A3899FDE}"/>
              </a:ext>
            </a:extLst>
          </p:cNvPr>
          <p:cNvPicPr>
            <a:picLocks noChangeAspect="1"/>
          </p:cNvPicPr>
          <p:nvPr/>
        </p:nvPicPr>
        <p:blipFill>
          <a:blip r:embed="rId4"/>
          <a:stretch>
            <a:fillRect/>
          </a:stretch>
        </p:blipFill>
        <p:spPr>
          <a:xfrm>
            <a:off x="3636338" y="397837"/>
            <a:ext cx="3863675" cy="3901778"/>
          </a:xfrm>
          <a:prstGeom prst="rect">
            <a:avLst/>
          </a:prstGeom>
        </p:spPr>
      </p:pic>
    </p:spTree>
    <p:extLst>
      <p:ext uri="{BB962C8B-B14F-4D97-AF65-F5344CB8AC3E}">
        <p14:creationId xmlns:p14="http://schemas.microsoft.com/office/powerpoint/2010/main" val="607135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9AAFAC4F-2D79-F85F-A900-7A6FBE5DF2B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70A9755-DBAA-0BC7-D148-99EEA7AE12A6}"/>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6" name="CaixaDeTexto 5">
            <a:extLst>
              <a:ext uri="{FF2B5EF4-FFF2-40B4-BE49-F238E27FC236}">
                <a16:creationId xmlns:a16="http://schemas.microsoft.com/office/drawing/2014/main" id="{26AA639A-8168-7CA3-490A-ECC77DBD8909}"/>
              </a:ext>
            </a:extLst>
          </p:cNvPr>
          <p:cNvSpPr txBox="1"/>
          <p:nvPr/>
        </p:nvSpPr>
        <p:spPr>
          <a:xfrm>
            <a:off x="622560" y="229874"/>
            <a:ext cx="7202306" cy="1200329"/>
          </a:xfrm>
          <a:prstGeom prst="rect">
            <a:avLst/>
          </a:prstGeom>
          <a:noFill/>
        </p:spPr>
        <p:txBody>
          <a:bodyPr wrap="square" rtlCol="0">
            <a:spAutoFit/>
          </a:bodyPr>
          <a:lstStyle/>
          <a:p>
            <a:r>
              <a:rPr lang="pt-BR" sz="3600" b="1" dirty="0">
                <a:solidFill>
                  <a:srgbClr val="FF6C00"/>
                </a:solidFill>
                <a:latin typeface="Montserrat" panose="00000500000000000000" pitchFamily="2" charset="0"/>
              </a:rPr>
              <a:t>O que as Empresas precisam fazer?</a:t>
            </a:r>
          </a:p>
        </p:txBody>
      </p:sp>
      <p:cxnSp>
        <p:nvCxnSpPr>
          <p:cNvPr id="2" name="Conector reto 1">
            <a:extLst>
              <a:ext uri="{FF2B5EF4-FFF2-40B4-BE49-F238E27FC236}">
                <a16:creationId xmlns:a16="http://schemas.microsoft.com/office/drawing/2014/main" id="{C2259F4C-2D12-25BA-6205-D480910265BF}"/>
              </a:ext>
            </a:extLst>
          </p:cNvPr>
          <p:cNvCxnSpPr/>
          <p:nvPr/>
        </p:nvCxnSpPr>
        <p:spPr>
          <a:xfrm>
            <a:off x="773509" y="1529074"/>
            <a:ext cx="129008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472B9D53-8CFB-9206-693C-A278EC67FE4A}"/>
              </a:ext>
            </a:extLst>
          </p:cNvPr>
          <p:cNvSpPr txBox="1"/>
          <p:nvPr/>
        </p:nvSpPr>
        <p:spPr>
          <a:xfrm>
            <a:off x="773509" y="1732156"/>
            <a:ext cx="7959777" cy="2185214"/>
          </a:xfrm>
          <a:prstGeom prst="rect">
            <a:avLst/>
          </a:prstGeom>
          <a:noFill/>
        </p:spPr>
        <p:txBody>
          <a:bodyPr wrap="square" rtlCol="0">
            <a:spAutoFit/>
          </a:bodyPr>
          <a:lstStyle/>
          <a:p>
            <a:pPr marL="285750" indent="-285750">
              <a:buFont typeface="Arial" panose="020B0604020202020204" pitchFamily="34" charset="0"/>
              <a:buChar char="•"/>
            </a:pPr>
            <a:r>
              <a:rPr lang="pt-BR" b="1" dirty="0">
                <a:latin typeface="Montserrat" panose="00000500000000000000" pitchFamily="2" charset="0"/>
              </a:rPr>
              <a:t>Acompanhar as alterações legislativas e regulamentações complementares</a:t>
            </a:r>
          </a:p>
          <a:p>
            <a:pPr marL="285750" indent="-285750">
              <a:buFont typeface="Arial" panose="020B0604020202020204" pitchFamily="34" charset="0"/>
              <a:buChar char="•"/>
            </a:pPr>
            <a:endParaRPr lang="pt-BR" b="1" dirty="0">
              <a:latin typeface="Montserrat" panose="00000500000000000000" pitchFamily="2" charset="0"/>
            </a:endParaRPr>
          </a:p>
          <a:p>
            <a:pPr marL="285750" indent="-285750">
              <a:buFont typeface="Arial" panose="020B0604020202020204" pitchFamily="34" charset="0"/>
              <a:buChar char="•"/>
            </a:pPr>
            <a:r>
              <a:rPr lang="pt-BR" b="1" dirty="0">
                <a:latin typeface="Montserrat" panose="00000500000000000000" pitchFamily="2" charset="0"/>
              </a:rPr>
              <a:t>Realizar planejamento tributário </a:t>
            </a:r>
            <a:r>
              <a:rPr lang="pt-BR" dirty="0">
                <a:latin typeface="Montserrat" panose="00000500000000000000" pitchFamily="2" charset="0"/>
              </a:rPr>
              <a:t>– análises de fluxos de caixa e benefícios fiscais existentes</a:t>
            </a:r>
          </a:p>
          <a:p>
            <a:pPr marL="285750" indent="-285750">
              <a:buFont typeface="Arial" panose="020B0604020202020204" pitchFamily="34" charset="0"/>
              <a:buChar char="•"/>
            </a:pPr>
            <a:endParaRPr lang="pt-BR" sz="1200" dirty="0">
              <a:latin typeface="Montserrat" panose="00000500000000000000" pitchFamily="2" charset="0"/>
            </a:endParaRPr>
          </a:p>
          <a:p>
            <a:pPr marL="285750" indent="-285750">
              <a:buFont typeface="Arial" panose="020B0604020202020204" pitchFamily="34" charset="0"/>
              <a:buChar char="•"/>
            </a:pPr>
            <a:r>
              <a:rPr lang="pt-BR" b="1" dirty="0">
                <a:latin typeface="Montserrat" panose="00000500000000000000" pitchFamily="2" charset="0"/>
              </a:rPr>
              <a:t>Revisar a estrutura de preços e contratos</a:t>
            </a:r>
          </a:p>
          <a:p>
            <a:pPr lvl="4"/>
            <a:endParaRPr lang="pt-BR" sz="1200" dirty="0">
              <a:latin typeface="Montserrat" panose="00000500000000000000" pitchFamily="2" charset="0"/>
            </a:endParaRPr>
          </a:p>
          <a:p>
            <a:pPr marL="171450" lvl="4" indent="-171450">
              <a:buFont typeface="Arial" panose="020B0604020202020204" pitchFamily="34" charset="0"/>
              <a:buChar char="•"/>
            </a:pPr>
            <a:r>
              <a:rPr lang="pt-BR" b="1" dirty="0">
                <a:latin typeface="Montserrat" panose="00000500000000000000" pitchFamily="2" charset="0"/>
              </a:rPr>
              <a:t>  Ajustar os sistemas contábeis  </a:t>
            </a:r>
            <a:r>
              <a:rPr lang="pt-BR" dirty="0">
                <a:latin typeface="Montserrat" panose="00000500000000000000" pitchFamily="2" charset="0"/>
              </a:rPr>
              <a:t>- não cumulatividade global</a:t>
            </a:r>
          </a:p>
          <a:p>
            <a:pPr lvl="7"/>
            <a:endParaRPr lang="pt-BR" dirty="0">
              <a:latin typeface="Montserrat" panose="00000500000000000000" pitchFamily="2" charset="0"/>
            </a:endParaRPr>
          </a:p>
          <a:p>
            <a:pPr marL="171450" lvl="7" indent="-171450">
              <a:buFont typeface="Arial" panose="020B0604020202020204" pitchFamily="34" charset="0"/>
              <a:buChar char="•"/>
            </a:pPr>
            <a:r>
              <a:rPr lang="pt-BR" b="1" dirty="0">
                <a:latin typeface="Montserrat" panose="00000500000000000000" pitchFamily="2" charset="0"/>
              </a:rPr>
              <a:t>  Investir em tecnologia e treinamentos</a:t>
            </a:r>
          </a:p>
        </p:txBody>
      </p:sp>
    </p:spTree>
    <p:extLst>
      <p:ext uri="{BB962C8B-B14F-4D97-AF65-F5344CB8AC3E}">
        <p14:creationId xmlns:p14="http://schemas.microsoft.com/office/powerpoint/2010/main" val="333216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985A3416-015F-1020-D759-894E4A49D0D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6DC3B7C-3E57-2E13-86EE-BE7994D09DD2}"/>
              </a:ext>
            </a:extLst>
          </p:cNvPr>
          <p:cNvPicPr preferRelativeResize="0"/>
          <p:nvPr/>
        </p:nvPicPr>
        <p:blipFill>
          <a:blip r:embed="rId3">
            <a:alphaModFix/>
          </a:blip>
          <a:stretch>
            <a:fillRect/>
          </a:stretch>
        </p:blipFill>
        <p:spPr>
          <a:xfrm>
            <a:off x="10" y="16411"/>
            <a:ext cx="9143990" cy="5143500"/>
          </a:xfrm>
          <a:prstGeom prst="rect">
            <a:avLst/>
          </a:prstGeom>
          <a:noFill/>
          <a:ln>
            <a:noFill/>
          </a:ln>
        </p:spPr>
      </p:pic>
      <p:grpSp>
        <p:nvGrpSpPr>
          <p:cNvPr id="36" name="Agrupar 35">
            <a:extLst>
              <a:ext uri="{FF2B5EF4-FFF2-40B4-BE49-F238E27FC236}">
                <a16:creationId xmlns:a16="http://schemas.microsoft.com/office/drawing/2014/main" id="{4722A4F0-5E00-C3CC-2E3C-9FF530FD60A3}"/>
              </a:ext>
            </a:extLst>
          </p:cNvPr>
          <p:cNvGrpSpPr/>
          <p:nvPr/>
        </p:nvGrpSpPr>
        <p:grpSpPr>
          <a:xfrm>
            <a:off x="513520" y="157977"/>
            <a:ext cx="8116961" cy="4123400"/>
            <a:chOff x="275672" y="157977"/>
            <a:chExt cx="8590091" cy="4595382"/>
          </a:xfrm>
        </p:grpSpPr>
        <p:cxnSp>
          <p:nvCxnSpPr>
            <p:cNvPr id="3" name="Google Shape;243;p21">
              <a:extLst>
                <a:ext uri="{FF2B5EF4-FFF2-40B4-BE49-F238E27FC236}">
                  <a16:creationId xmlns:a16="http://schemas.microsoft.com/office/drawing/2014/main" id="{B663ECE0-E9A5-E602-2237-E341DEB3F34D}"/>
                </a:ext>
              </a:extLst>
            </p:cNvPr>
            <p:cNvCxnSpPr>
              <a:cxnSpLocks/>
            </p:cNvCxnSpPr>
            <p:nvPr/>
          </p:nvCxnSpPr>
          <p:spPr>
            <a:xfrm rot="10800000">
              <a:off x="278515" y="161208"/>
              <a:ext cx="8586969" cy="0"/>
            </a:xfrm>
            <a:prstGeom prst="straightConnector1">
              <a:avLst/>
            </a:prstGeom>
            <a:noFill/>
            <a:ln w="19050" cap="flat" cmpd="sng">
              <a:solidFill>
                <a:srgbClr val="000000"/>
              </a:solidFill>
              <a:prstDash val="solid"/>
              <a:round/>
              <a:headEnd type="none" w="sm" len="sm"/>
              <a:tailEnd type="none" w="sm" len="sm"/>
            </a:ln>
          </p:spPr>
        </p:cxnSp>
        <p:cxnSp>
          <p:nvCxnSpPr>
            <p:cNvPr id="5" name="Google Shape;242;p21">
              <a:extLst>
                <a:ext uri="{FF2B5EF4-FFF2-40B4-BE49-F238E27FC236}">
                  <a16:creationId xmlns:a16="http://schemas.microsoft.com/office/drawing/2014/main" id="{31F1D2CA-8147-48B0-72AD-54E9FECE29F1}"/>
                </a:ext>
              </a:extLst>
            </p:cNvPr>
            <p:cNvCxnSpPr>
              <a:cxnSpLocks/>
            </p:cNvCxnSpPr>
            <p:nvPr/>
          </p:nvCxnSpPr>
          <p:spPr>
            <a:xfrm rot="10800000">
              <a:off x="280420" y="157977"/>
              <a:ext cx="0" cy="4595382"/>
            </a:xfrm>
            <a:prstGeom prst="straightConnector1">
              <a:avLst/>
            </a:prstGeom>
            <a:noFill/>
            <a:ln w="19050" cap="flat" cmpd="sng">
              <a:solidFill>
                <a:srgbClr val="000000"/>
              </a:solidFill>
              <a:prstDash val="solid"/>
              <a:round/>
              <a:headEnd type="none" w="sm" len="sm"/>
              <a:tailEnd type="none" w="sm" len="sm"/>
            </a:ln>
          </p:spPr>
        </p:cxnSp>
        <p:cxnSp>
          <p:nvCxnSpPr>
            <p:cNvPr id="7" name="Google Shape;243;p21">
              <a:extLst>
                <a:ext uri="{FF2B5EF4-FFF2-40B4-BE49-F238E27FC236}">
                  <a16:creationId xmlns:a16="http://schemas.microsoft.com/office/drawing/2014/main" id="{F65A4F41-498B-5506-AF70-3339954D67AD}"/>
                </a:ext>
              </a:extLst>
            </p:cNvPr>
            <p:cNvCxnSpPr>
              <a:cxnSpLocks/>
            </p:cNvCxnSpPr>
            <p:nvPr/>
          </p:nvCxnSpPr>
          <p:spPr>
            <a:xfrm rot="10800000">
              <a:off x="278515" y="161208"/>
              <a:ext cx="8586969" cy="0"/>
            </a:xfrm>
            <a:prstGeom prst="straightConnector1">
              <a:avLst/>
            </a:prstGeom>
            <a:noFill/>
            <a:ln w="19050" cap="flat" cmpd="sng">
              <a:solidFill>
                <a:srgbClr val="000000"/>
              </a:solidFill>
              <a:prstDash val="solid"/>
              <a:round/>
              <a:headEnd type="none" w="sm" len="sm"/>
              <a:tailEnd type="none" w="sm" len="sm"/>
            </a:ln>
          </p:spPr>
        </p:cxnSp>
        <p:cxnSp>
          <p:nvCxnSpPr>
            <p:cNvPr id="8" name="Google Shape;244;p21">
              <a:extLst>
                <a:ext uri="{FF2B5EF4-FFF2-40B4-BE49-F238E27FC236}">
                  <a16:creationId xmlns:a16="http://schemas.microsoft.com/office/drawing/2014/main" id="{2B7CD348-0023-7C1F-3C70-965A112F767F}"/>
                </a:ext>
              </a:extLst>
            </p:cNvPr>
            <p:cNvCxnSpPr>
              <a:cxnSpLocks/>
            </p:cNvCxnSpPr>
            <p:nvPr/>
          </p:nvCxnSpPr>
          <p:spPr>
            <a:xfrm rot="10800000">
              <a:off x="8861000" y="160537"/>
              <a:ext cx="0" cy="4592822"/>
            </a:xfrm>
            <a:prstGeom prst="straightConnector1">
              <a:avLst/>
            </a:prstGeom>
            <a:noFill/>
            <a:ln w="19050" cap="flat" cmpd="sng">
              <a:solidFill>
                <a:srgbClr val="000000"/>
              </a:solidFill>
              <a:prstDash val="solid"/>
              <a:round/>
              <a:headEnd type="none" w="sm" len="sm"/>
              <a:tailEnd type="none" w="sm" len="sm"/>
            </a:ln>
          </p:spPr>
        </p:cxnSp>
        <p:cxnSp>
          <p:nvCxnSpPr>
            <p:cNvPr id="9" name="Google Shape;245;p21">
              <a:extLst>
                <a:ext uri="{FF2B5EF4-FFF2-40B4-BE49-F238E27FC236}">
                  <a16:creationId xmlns:a16="http://schemas.microsoft.com/office/drawing/2014/main" id="{F4128755-920F-C6BD-C13F-2739D1BB3222}"/>
                </a:ext>
              </a:extLst>
            </p:cNvPr>
            <p:cNvCxnSpPr>
              <a:cxnSpLocks/>
            </p:cNvCxnSpPr>
            <p:nvPr/>
          </p:nvCxnSpPr>
          <p:spPr>
            <a:xfrm rot="10800000">
              <a:off x="276124" y="4748596"/>
              <a:ext cx="8589639" cy="0"/>
            </a:xfrm>
            <a:prstGeom prst="straightConnector1">
              <a:avLst/>
            </a:prstGeom>
            <a:noFill/>
            <a:ln w="19050" cap="flat" cmpd="sng">
              <a:solidFill>
                <a:srgbClr val="000000"/>
              </a:solidFill>
              <a:prstDash val="solid"/>
              <a:round/>
              <a:headEnd type="none" w="sm" len="sm"/>
              <a:tailEnd type="none" w="sm" len="sm"/>
            </a:ln>
          </p:spPr>
        </p:cxnSp>
        <p:cxnSp>
          <p:nvCxnSpPr>
            <p:cNvPr id="11" name="Google Shape;246;p21">
              <a:extLst>
                <a:ext uri="{FF2B5EF4-FFF2-40B4-BE49-F238E27FC236}">
                  <a16:creationId xmlns:a16="http://schemas.microsoft.com/office/drawing/2014/main" id="{2C2805E9-14BF-18DE-6A62-1EEF0938259C}"/>
                </a:ext>
              </a:extLst>
            </p:cNvPr>
            <p:cNvCxnSpPr>
              <a:cxnSpLocks/>
            </p:cNvCxnSpPr>
            <p:nvPr/>
          </p:nvCxnSpPr>
          <p:spPr>
            <a:xfrm rot="10800000">
              <a:off x="5676849" y="159741"/>
              <a:ext cx="0" cy="4579332"/>
            </a:xfrm>
            <a:prstGeom prst="straightConnector1">
              <a:avLst/>
            </a:prstGeom>
            <a:noFill/>
            <a:ln w="19050" cap="flat" cmpd="sng">
              <a:solidFill>
                <a:srgbClr val="000000"/>
              </a:solidFill>
              <a:prstDash val="solid"/>
              <a:round/>
              <a:headEnd type="none" w="sm" len="sm"/>
              <a:tailEnd type="none" w="sm" len="sm"/>
            </a:ln>
          </p:spPr>
        </p:cxnSp>
        <p:cxnSp>
          <p:nvCxnSpPr>
            <p:cNvPr id="12" name="Google Shape;247;p21">
              <a:extLst>
                <a:ext uri="{FF2B5EF4-FFF2-40B4-BE49-F238E27FC236}">
                  <a16:creationId xmlns:a16="http://schemas.microsoft.com/office/drawing/2014/main" id="{32B5B7CA-A4FD-78A1-B9EC-ED79F5459F09}"/>
                </a:ext>
              </a:extLst>
            </p:cNvPr>
            <p:cNvCxnSpPr>
              <a:cxnSpLocks/>
            </p:cNvCxnSpPr>
            <p:nvPr/>
          </p:nvCxnSpPr>
          <p:spPr>
            <a:xfrm rot="10800000">
              <a:off x="278300" y="1292395"/>
              <a:ext cx="5118658" cy="0"/>
            </a:xfrm>
            <a:prstGeom prst="straightConnector1">
              <a:avLst/>
            </a:prstGeom>
            <a:noFill/>
            <a:ln w="19050" cap="flat" cmpd="sng">
              <a:solidFill>
                <a:srgbClr val="000000"/>
              </a:solidFill>
              <a:prstDash val="solid"/>
              <a:round/>
              <a:headEnd type="none" w="sm" len="sm"/>
              <a:tailEnd type="none" w="sm" len="sm"/>
            </a:ln>
          </p:spPr>
        </p:cxnSp>
        <p:cxnSp>
          <p:nvCxnSpPr>
            <p:cNvPr id="13" name="Google Shape;248;p21">
              <a:extLst>
                <a:ext uri="{FF2B5EF4-FFF2-40B4-BE49-F238E27FC236}">
                  <a16:creationId xmlns:a16="http://schemas.microsoft.com/office/drawing/2014/main" id="{3823333B-D333-1D85-5AB7-AFF3DD10ECCD}"/>
                </a:ext>
              </a:extLst>
            </p:cNvPr>
            <p:cNvCxnSpPr>
              <a:cxnSpLocks/>
            </p:cNvCxnSpPr>
            <p:nvPr/>
          </p:nvCxnSpPr>
          <p:spPr>
            <a:xfrm rot="10800000">
              <a:off x="2830076" y="1287632"/>
              <a:ext cx="0" cy="3447876"/>
            </a:xfrm>
            <a:prstGeom prst="straightConnector1">
              <a:avLst/>
            </a:prstGeom>
            <a:noFill/>
            <a:ln w="19050" cap="flat" cmpd="sng">
              <a:solidFill>
                <a:srgbClr val="000000"/>
              </a:solidFill>
              <a:prstDash val="solid"/>
              <a:round/>
              <a:headEnd type="none" w="sm" len="sm"/>
              <a:tailEnd type="none" w="sm" len="sm"/>
            </a:ln>
          </p:spPr>
        </p:cxnSp>
        <p:cxnSp>
          <p:nvCxnSpPr>
            <p:cNvPr id="14" name="Google Shape;249;p21">
              <a:extLst>
                <a:ext uri="{FF2B5EF4-FFF2-40B4-BE49-F238E27FC236}">
                  <a16:creationId xmlns:a16="http://schemas.microsoft.com/office/drawing/2014/main" id="{C6A6128C-EA34-C36E-C113-1183B3DAFE66}"/>
                </a:ext>
              </a:extLst>
            </p:cNvPr>
            <p:cNvCxnSpPr>
              <a:cxnSpLocks/>
            </p:cNvCxnSpPr>
            <p:nvPr/>
          </p:nvCxnSpPr>
          <p:spPr>
            <a:xfrm rot="10800000">
              <a:off x="275672" y="3015135"/>
              <a:ext cx="5128443" cy="14885"/>
            </a:xfrm>
            <a:prstGeom prst="straightConnector1">
              <a:avLst/>
            </a:prstGeom>
            <a:noFill/>
            <a:ln w="19050" cap="flat" cmpd="sng">
              <a:solidFill>
                <a:srgbClr val="000000"/>
              </a:solidFill>
              <a:prstDash val="solid"/>
              <a:round/>
              <a:headEnd type="none" w="sm" len="sm"/>
              <a:tailEnd type="none" w="sm" len="sm"/>
            </a:ln>
          </p:spPr>
        </p:cxnSp>
        <p:sp>
          <p:nvSpPr>
            <p:cNvPr id="15" name="Google Shape;250;p21">
              <a:extLst>
                <a:ext uri="{FF2B5EF4-FFF2-40B4-BE49-F238E27FC236}">
                  <a16:creationId xmlns:a16="http://schemas.microsoft.com/office/drawing/2014/main" id="{4A0B7A45-E046-3A78-40EF-5DD7B8DFF20C}"/>
                </a:ext>
              </a:extLst>
            </p:cNvPr>
            <p:cNvSpPr txBox="1"/>
            <p:nvPr/>
          </p:nvSpPr>
          <p:spPr>
            <a:xfrm>
              <a:off x="822216" y="362521"/>
              <a:ext cx="3962864" cy="738664"/>
            </a:xfrm>
            <a:prstGeom prst="rect">
              <a:avLst/>
            </a:prstGeom>
            <a:noFill/>
            <a:ln>
              <a:noFill/>
            </a:ln>
          </p:spPr>
          <p:txBody>
            <a:bodyPr spcFirstLastPara="1" wrap="square" lIns="0" tIns="0" rIns="0" bIns="0" anchor="t" anchorCtr="0">
              <a:spAutoFit/>
            </a:bodyPr>
            <a:lstStyle/>
            <a:p>
              <a:pPr algn="ctr"/>
              <a:r>
                <a:rPr lang="pt-BR" sz="4800" b="1" noProof="0" dirty="0">
                  <a:latin typeface="DM Sans"/>
                  <a:sym typeface="DM Sans"/>
                </a:rPr>
                <a:t>TEMAS</a:t>
              </a:r>
              <a:endParaRPr lang="pt-BR" sz="700" noProof="0" dirty="0"/>
            </a:p>
          </p:txBody>
        </p:sp>
        <p:sp>
          <p:nvSpPr>
            <p:cNvPr id="16" name="Google Shape;251;p21">
              <a:extLst>
                <a:ext uri="{FF2B5EF4-FFF2-40B4-BE49-F238E27FC236}">
                  <a16:creationId xmlns:a16="http://schemas.microsoft.com/office/drawing/2014/main" id="{C15DA128-3F37-814D-EB32-CEA55C8A46BF}"/>
                </a:ext>
              </a:extLst>
            </p:cNvPr>
            <p:cNvSpPr txBox="1"/>
            <p:nvPr/>
          </p:nvSpPr>
          <p:spPr>
            <a:xfrm>
              <a:off x="329540" y="1380033"/>
              <a:ext cx="2388844" cy="768334"/>
            </a:xfrm>
            <a:prstGeom prst="rect">
              <a:avLst/>
            </a:prstGeom>
            <a:noFill/>
            <a:ln>
              <a:noFill/>
            </a:ln>
          </p:spPr>
          <p:txBody>
            <a:bodyPr spcFirstLastPara="1" wrap="square" lIns="0" tIns="0" rIns="0" bIns="0" anchor="t" anchorCtr="0">
              <a:spAutoFit/>
            </a:bodyPr>
            <a:lstStyle/>
            <a:p>
              <a:pPr>
                <a:lnSpc>
                  <a:spcPct val="140000"/>
                </a:lnSpc>
              </a:pPr>
              <a:r>
                <a:rPr lang="pt-BR" sz="1600" b="1" noProof="0" dirty="0">
                  <a:latin typeface="Montserrat" panose="00000500000000000000" pitchFamily="2" charset="0"/>
                  <a:ea typeface="DM Sans"/>
                  <a:cs typeface="DM Sans"/>
                  <a:sym typeface="DM Sans"/>
                </a:rPr>
                <a:t>Razões da Reforma Tributária</a:t>
              </a:r>
              <a:endParaRPr lang="pt-BR" sz="700" noProof="0" dirty="0">
                <a:latin typeface="Montserrat" panose="00000500000000000000" pitchFamily="2" charset="0"/>
              </a:endParaRPr>
            </a:p>
          </p:txBody>
        </p:sp>
        <p:sp>
          <p:nvSpPr>
            <p:cNvPr id="18" name="Google Shape;253;p21">
              <a:extLst>
                <a:ext uri="{FF2B5EF4-FFF2-40B4-BE49-F238E27FC236}">
                  <a16:creationId xmlns:a16="http://schemas.microsoft.com/office/drawing/2014/main" id="{878B3D8F-C67A-A8B1-9A6C-12B41E62CCDA}"/>
                </a:ext>
              </a:extLst>
            </p:cNvPr>
            <p:cNvSpPr txBox="1"/>
            <p:nvPr/>
          </p:nvSpPr>
          <p:spPr>
            <a:xfrm>
              <a:off x="2882464" y="1356872"/>
              <a:ext cx="2370890" cy="1152500"/>
            </a:xfrm>
            <a:prstGeom prst="rect">
              <a:avLst/>
            </a:prstGeom>
            <a:noFill/>
            <a:ln>
              <a:noFill/>
            </a:ln>
          </p:spPr>
          <p:txBody>
            <a:bodyPr spcFirstLastPara="1" wrap="square" lIns="0" tIns="0" rIns="0" bIns="0" anchor="t" anchorCtr="0">
              <a:spAutoFit/>
            </a:bodyPr>
            <a:lstStyle/>
            <a:p>
              <a:pPr>
                <a:lnSpc>
                  <a:spcPct val="140000"/>
                </a:lnSpc>
              </a:pPr>
              <a:r>
                <a:rPr lang="pt-BR" sz="1600" b="1" noProof="0" dirty="0">
                  <a:latin typeface="Montserrat" panose="00000500000000000000" pitchFamily="2" charset="0"/>
                  <a:ea typeface="DM Sans"/>
                  <a:cs typeface="DM Sans"/>
                  <a:sym typeface="DM Sans"/>
                </a:rPr>
                <a:t>Emenda Constitucional </a:t>
              </a:r>
            </a:p>
            <a:p>
              <a:pPr>
                <a:lnSpc>
                  <a:spcPct val="140000"/>
                </a:lnSpc>
              </a:pPr>
              <a:r>
                <a:rPr lang="pt-BR" sz="1600" b="1" noProof="0" dirty="0">
                  <a:latin typeface="Montserrat" panose="00000500000000000000" pitchFamily="2" charset="0"/>
                  <a:ea typeface="DM Sans"/>
                  <a:cs typeface="DM Sans"/>
                  <a:sym typeface="DM Sans"/>
                </a:rPr>
                <a:t>nº 132/2023</a:t>
              </a:r>
              <a:endParaRPr lang="pt-BR" sz="700" noProof="0" dirty="0">
                <a:latin typeface="Montserrat" panose="00000500000000000000" pitchFamily="2" charset="0"/>
              </a:endParaRPr>
            </a:p>
          </p:txBody>
        </p:sp>
        <p:sp>
          <p:nvSpPr>
            <p:cNvPr id="20" name="Google Shape;255;p21">
              <a:extLst>
                <a:ext uri="{FF2B5EF4-FFF2-40B4-BE49-F238E27FC236}">
                  <a16:creationId xmlns:a16="http://schemas.microsoft.com/office/drawing/2014/main" id="{23F321DC-9F96-326E-23CB-6C05B6EE9DE8}"/>
                </a:ext>
              </a:extLst>
            </p:cNvPr>
            <p:cNvSpPr txBox="1"/>
            <p:nvPr/>
          </p:nvSpPr>
          <p:spPr>
            <a:xfrm>
              <a:off x="345976" y="3096694"/>
              <a:ext cx="2457672" cy="1536667"/>
            </a:xfrm>
            <a:prstGeom prst="rect">
              <a:avLst/>
            </a:prstGeom>
            <a:noFill/>
            <a:ln>
              <a:noFill/>
            </a:ln>
          </p:spPr>
          <p:txBody>
            <a:bodyPr spcFirstLastPara="1" wrap="square" lIns="0" tIns="0" rIns="0" bIns="0" anchor="t" anchorCtr="0">
              <a:spAutoFit/>
            </a:bodyPr>
            <a:lstStyle/>
            <a:p>
              <a:pPr>
                <a:lnSpc>
                  <a:spcPct val="140000"/>
                </a:lnSpc>
              </a:pPr>
              <a:r>
                <a:rPr lang="pt-BR" sz="1600" b="1" noProof="0" dirty="0">
                  <a:latin typeface="Montserrat" panose="00000500000000000000" pitchFamily="2" charset="0"/>
                  <a:ea typeface="DM Sans"/>
                  <a:cs typeface="DM Sans"/>
                  <a:sym typeface="DM Sans"/>
                </a:rPr>
                <a:t>Vantagens e desvantagens do novo Sistema Tributário</a:t>
              </a:r>
              <a:endParaRPr lang="pt-BR" sz="700" noProof="0" dirty="0">
                <a:latin typeface="Montserrat" panose="00000500000000000000" pitchFamily="2" charset="0"/>
              </a:endParaRPr>
            </a:p>
          </p:txBody>
        </p:sp>
        <p:sp>
          <p:nvSpPr>
            <p:cNvPr id="22" name="Google Shape;257;p21">
              <a:extLst>
                <a:ext uri="{FF2B5EF4-FFF2-40B4-BE49-F238E27FC236}">
                  <a16:creationId xmlns:a16="http://schemas.microsoft.com/office/drawing/2014/main" id="{8B5CA9B8-60A0-0B08-3002-63E801B02D4F}"/>
                </a:ext>
              </a:extLst>
            </p:cNvPr>
            <p:cNvSpPr txBox="1"/>
            <p:nvPr/>
          </p:nvSpPr>
          <p:spPr>
            <a:xfrm>
              <a:off x="2898899" y="3115985"/>
              <a:ext cx="2354459" cy="1536667"/>
            </a:xfrm>
            <a:prstGeom prst="rect">
              <a:avLst/>
            </a:prstGeom>
            <a:noFill/>
            <a:ln>
              <a:noFill/>
            </a:ln>
          </p:spPr>
          <p:txBody>
            <a:bodyPr spcFirstLastPara="1" wrap="square" lIns="0" tIns="0" rIns="0" bIns="0" anchor="t" anchorCtr="0">
              <a:spAutoFit/>
            </a:bodyPr>
            <a:lstStyle/>
            <a:p>
              <a:pPr>
                <a:lnSpc>
                  <a:spcPct val="140000"/>
                </a:lnSpc>
              </a:pPr>
              <a:r>
                <a:rPr lang="pt-BR" sz="1600" b="1" noProof="0" dirty="0">
                  <a:latin typeface="Montserrat" panose="00000500000000000000" pitchFamily="2" charset="0"/>
                  <a:ea typeface="DM Sans"/>
                  <a:cs typeface="DM Sans"/>
                  <a:sym typeface="DM Sans"/>
                </a:rPr>
                <a:t>Principais alterações para os Municípios – necessidades para os próximos 5 anos</a:t>
              </a:r>
              <a:endParaRPr lang="pt-BR" sz="700" noProof="0" dirty="0">
                <a:latin typeface="Montserrat" panose="00000500000000000000" pitchFamily="2" charset="0"/>
              </a:endParaRPr>
            </a:p>
          </p:txBody>
        </p:sp>
        <p:cxnSp>
          <p:nvCxnSpPr>
            <p:cNvPr id="24" name="Google Shape;259;p21">
              <a:extLst>
                <a:ext uri="{FF2B5EF4-FFF2-40B4-BE49-F238E27FC236}">
                  <a16:creationId xmlns:a16="http://schemas.microsoft.com/office/drawing/2014/main" id="{036227A4-A54F-061B-42AD-07B0C0F8EC68}"/>
                </a:ext>
              </a:extLst>
            </p:cNvPr>
            <p:cNvCxnSpPr>
              <a:cxnSpLocks/>
            </p:cNvCxnSpPr>
            <p:nvPr/>
          </p:nvCxnSpPr>
          <p:spPr>
            <a:xfrm rot="10800000">
              <a:off x="5399902" y="159728"/>
              <a:ext cx="0" cy="4584106"/>
            </a:xfrm>
            <a:prstGeom prst="straightConnector1">
              <a:avLst/>
            </a:prstGeom>
            <a:noFill/>
            <a:ln w="19050" cap="flat" cmpd="sng">
              <a:solidFill>
                <a:srgbClr val="000000"/>
              </a:solidFill>
              <a:prstDash val="solid"/>
              <a:round/>
              <a:headEnd type="none" w="sm" len="sm"/>
              <a:tailEnd type="none" w="sm" len="sm"/>
            </a:ln>
          </p:spPr>
        </p:cxnSp>
      </p:grpSp>
      <p:sp>
        <p:nvSpPr>
          <p:cNvPr id="37" name="Rectangle 1">
            <a:extLst>
              <a:ext uri="{FF2B5EF4-FFF2-40B4-BE49-F238E27FC236}">
                <a16:creationId xmlns:a16="http://schemas.microsoft.com/office/drawing/2014/main" id="{CC8D4D25-0949-A2EC-1A5F-70A4F55DC68C}"/>
              </a:ext>
            </a:extLst>
          </p:cNvPr>
          <p:cNvSpPr>
            <a:spLocks noChangeArrowheads="1"/>
          </p:cNvSpPr>
          <p:nvPr/>
        </p:nvSpPr>
        <p:spPr bwMode="auto">
          <a:xfrm>
            <a:off x="5" y="164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8" name="Rectangle 2">
            <a:extLst>
              <a:ext uri="{FF2B5EF4-FFF2-40B4-BE49-F238E27FC236}">
                <a16:creationId xmlns:a16="http://schemas.microsoft.com/office/drawing/2014/main" id="{BEA9A392-DF83-B328-023E-DCB92FA6CA2D}"/>
              </a:ext>
            </a:extLst>
          </p:cNvPr>
          <p:cNvSpPr>
            <a:spLocks noChangeArrowheads="1"/>
          </p:cNvSpPr>
          <p:nvPr/>
        </p:nvSpPr>
        <p:spPr bwMode="auto">
          <a:xfrm>
            <a:off x="152405" y="1688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40" name="Imagem 39">
            <a:extLst>
              <a:ext uri="{FF2B5EF4-FFF2-40B4-BE49-F238E27FC236}">
                <a16:creationId xmlns:a16="http://schemas.microsoft.com/office/drawing/2014/main" id="{6BC5CFCD-9824-7EAB-4714-F3DA4A625665}"/>
              </a:ext>
            </a:extLst>
          </p:cNvPr>
          <p:cNvPicPr>
            <a:picLocks noChangeAspect="1"/>
          </p:cNvPicPr>
          <p:nvPr/>
        </p:nvPicPr>
        <p:blipFill>
          <a:blip r:embed="rId4"/>
          <a:stretch>
            <a:fillRect/>
          </a:stretch>
        </p:blipFill>
        <p:spPr>
          <a:xfrm>
            <a:off x="5617207" y="179645"/>
            <a:ext cx="3004267" cy="4085715"/>
          </a:xfrm>
          <a:prstGeom prst="rect">
            <a:avLst/>
          </a:prstGeom>
        </p:spPr>
      </p:pic>
    </p:spTree>
    <p:extLst>
      <p:ext uri="{BB962C8B-B14F-4D97-AF65-F5344CB8AC3E}">
        <p14:creationId xmlns:p14="http://schemas.microsoft.com/office/powerpoint/2010/main" val="1645353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A30E52-F278-8E7B-12BD-75D32E712DD8}"/>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07655106-F764-0373-A533-CD24B360341E}"/>
              </a:ext>
            </a:extLst>
          </p:cNvPr>
          <p:cNvSpPr>
            <a:spLocks noGrp="1"/>
          </p:cNvSpPr>
          <p:nvPr>
            <p:ph type="body" idx="1"/>
          </p:nvPr>
        </p:nvSpPr>
        <p:spPr/>
        <p:txBody>
          <a:bodyPr/>
          <a:lstStyle/>
          <a:p>
            <a:endParaRPr lang="pt-BR"/>
          </a:p>
        </p:txBody>
      </p:sp>
      <p:pic>
        <p:nvPicPr>
          <p:cNvPr id="5" name="Imagem 4">
            <a:extLst>
              <a:ext uri="{FF2B5EF4-FFF2-40B4-BE49-F238E27FC236}">
                <a16:creationId xmlns:a16="http://schemas.microsoft.com/office/drawing/2014/main" id="{362BE292-A127-F7E5-2039-1F787D9EC83B}"/>
              </a:ext>
            </a:extLst>
          </p:cNvPr>
          <p:cNvPicPr>
            <a:picLocks noChangeAspect="1"/>
          </p:cNvPicPr>
          <p:nvPr/>
        </p:nvPicPr>
        <p:blipFill>
          <a:blip r:embed="rId2"/>
          <a:stretch>
            <a:fillRect/>
          </a:stretch>
        </p:blipFill>
        <p:spPr>
          <a:xfrm>
            <a:off x="1" y="7854"/>
            <a:ext cx="9147840" cy="6114177"/>
          </a:xfrm>
          <a:prstGeom prst="rect">
            <a:avLst/>
          </a:prstGeom>
        </p:spPr>
      </p:pic>
      <p:sp>
        <p:nvSpPr>
          <p:cNvPr id="6" name="CaixaDeTexto 5">
            <a:extLst>
              <a:ext uri="{FF2B5EF4-FFF2-40B4-BE49-F238E27FC236}">
                <a16:creationId xmlns:a16="http://schemas.microsoft.com/office/drawing/2014/main" id="{00051973-5336-A4DF-338B-27B61A3665BA}"/>
              </a:ext>
            </a:extLst>
          </p:cNvPr>
          <p:cNvSpPr txBox="1"/>
          <p:nvPr/>
        </p:nvSpPr>
        <p:spPr>
          <a:xfrm>
            <a:off x="750849" y="295637"/>
            <a:ext cx="4943707" cy="1015663"/>
          </a:xfrm>
          <a:prstGeom prst="rect">
            <a:avLst/>
          </a:prstGeom>
          <a:noFill/>
        </p:spPr>
        <p:txBody>
          <a:bodyPr wrap="square" rtlCol="0">
            <a:spAutoFit/>
          </a:bodyPr>
          <a:lstStyle/>
          <a:p>
            <a:r>
              <a:rPr lang="pt-BR" sz="6000" b="1" dirty="0">
                <a:solidFill>
                  <a:schemeClr val="bg1"/>
                </a:solidFill>
                <a:latin typeface="Montserrat" panose="00000500000000000000" pitchFamily="2" charset="0"/>
              </a:rPr>
              <a:t>OBRIGADA!</a:t>
            </a:r>
          </a:p>
        </p:txBody>
      </p:sp>
    </p:spTree>
    <p:extLst>
      <p:ext uri="{BB962C8B-B14F-4D97-AF65-F5344CB8AC3E}">
        <p14:creationId xmlns:p14="http://schemas.microsoft.com/office/powerpoint/2010/main" val="2447467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EBC275A1-23C5-14EF-0AAE-A8A0D66188CF}"/>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5216C218-C3FD-0FA1-174E-C48A24F7BB13}"/>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05DCD6B4-7935-0A76-A23B-C9DE77939594}"/>
              </a:ext>
            </a:extLst>
          </p:cNvPr>
          <p:cNvPicPr preferRelativeResize="0"/>
          <p:nvPr/>
        </p:nvPicPr>
        <p:blipFill>
          <a:blip r:embed="rId4">
            <a:alphaModFix/>
          </a:blip>
          <a:stretch>
            <a:fillRect/>
          </a:stretch>
        </p:blipFill>
        <p:spPr>
          <a:xfrm>
            <a:off x="1052218" y="2799499"/>
            <a:ext cx="5426151" cy="739625"/>
          </a:xfrm>
          <a:prstGeom prst="rect">
            <a:avLst/>
          </a:prstGeom>
          <a:noFill/>
          <a:ln>
            <a:noFill/>
          </a:ln>
        </p:spPr>
      </p:pic>
      <p:pic>
        <p:nvPicPr>
          <p:cNvPr id="56" name="Google Shape;56;p13" title="REFORMA-TRIBUTARIA---LOGO-ATUALIZADA-01.png">
            <a:extLst>
              <a:ext uri="{FF2B5EF4-FFF2-40B4-BE49-F238E27FC236}">
                <a16:creationId xmlns:a16="http://schemas.microsoft.com/office/drawing/2014/main" id="{50A2E0B8-81FC-2605-875C-41EDB891E9AC}"/>
              </a:ext>
            </a:extLst>
          </p:cNvPr>
          <p:cNvPicPr preferRelativeResize="0"/>
          <p:nvPr/>
        </p:nvPicPr>
        <p:blipFill>
          <a:blip r:embed="rId5">
            <a:alphaModFix/>
          </a:blip>
          <a:stretch>
            <a:fillRect/>
          </a:stretch>
        </p:blipFill>
        <p:spPr>
          <a:xfrm>
            <a:off x="204725" y="228915"/>
            <a:ext cx="7048500" cy="3038475"/>
          </a:xfrm>
          <a:prstGeom prst="rect">
            <a:avLst/>
          </a:prstGeom>
          <a:noFill/>
          <a:ln>
            <a:noFill/>
          </a:ln>
        </p:spPr>
      </p:pic>
      <p:sp>
        <p:nvSpPr>
          <p:cNvPr id="2" name="CaixaDeTexto 1">
            <a:extLst>
              <a:ext uri="{FF2B5EF4-FFF2-40B4-BE49-F238E27FC236}">
                <a16:creationId xmlns:a16="http://schemas.microsoft.com/office/drawing/2014/main" id="{D9910CE4-2A9B-3570-9149-8BB0DD497E3F}"/>
              </a:ext>
            </a:extLst>
          </p:cNvPr>
          <p:cNvSpPr txBox="1"/>
          <p:nvPr/>
        </p:nvSpPr>
        <p:spPr>
          <a:xfrm>
            <a:off x="1381713" y="3736145"/>
            <a:ext cx="5096656" cy="523220"/>
          </a:xfrm>
          <a:prstGeom prst="rect">
            <a:avLst/>
          </a:prstGeom>
          <a:noFill/>
        </p:spPr>
        <p:txBody>
          <a:bodyPr wrap="square" rtlCol="0">
            <a:spAutoFit/>
          </a:bodyPr>
          <a:lstStyle/>
          <a:p>
            <a:pPr algn="ctr"/>
            <a:r>
              <a:rPr lang="pt-BR" sz="2800" b="1" dirty="0">
                <a:solidFill>
                  <a:schemeClr val="bg1"/>
                </a:solidFill>
              </a:rPr>
              <a:t>CLARISSA MENDES</a:t>
            </a:r>
          </a:p>
        </p:txBody>
      </p:sp>
      <p:sp>
        <p:nvSpPr>
          <p:cNvPr id="12" name="Freeform 5" descr="Instagram ícone Novo">
            <a:extLst>
              <a:ext uri="{FF2B5EF4-FFF2-40B4-BE49-F238E27FC236}">
                <a16:creationId xmlns:a16="http://schemas.microsoft.com/office/drawing/2014/main" id="{8E2F9766-90E6-605F-A3C4-EA3CEF5E0314}"/>
              </a:ext>
            </a:extLst>
          </p:cNvPr>
          <p:cNvSpPr/>
          <p:nvPr/>
        </p:nvSpPr>
        <p:spPr>
          <a:xfrm flipV="1">
            <a:off x="1971322" y="4285674"/>
            <a:ext cx="280577" cy="319222"/>
          </a:xfrm>
          <a:custGeom>
            <a:avLst/>
            <a:gdLst/>
            <a:ahLst/>
            <a:cxnLst/>
            <a:rect l="l" t="t" r="r" b="b"/>
            <a:pathLst>
              <a:path w="670442" h="655936">
                <a:moveTo>
                  <a:pt x="0" y="655936"/>
                </a:moveTo>
                <a:lnTo>
                  <a:pt x="670442" y="655936"/>
                </a:lnTo>
                <a:lnTo>
                  <a:pt x="670442" y="0"/>
                </a:lnTo>
                <a:lnTo>
                  <a:pt x="0" y="0"/>
                </a:lnTo>
                <a:lnTo>
                  <a:pt x="0" y="655936"/>
                </a:lnTo>
                <a:close/>
              </a:path>
            </a:pathLst>
          </a:custGeom>
          <a:blipFill>
            <a:blip r:embed="rId6"/>
            <a:stretch>
              <a:fillRect l="-24979" t="-25212" r="-23002" b="-26041"/>
            </a:stretch>
          </a:blipFill>
        </p:spPr>
        <p:txBody>
          <a:bodyPr/>
          <a:lstStyle/>
          <a:p>
            <a:endParaRPr lang="pt-BR"/>
          </a:p>
        </p:txBody>
      </p:sp>
      <p:sp>
        <p:nvSpPr>
          <p:cNvPr id="15" name="Freeform 6">
            <a:extLst>
              <a:ext uri="{FF2B5EF4-FFF2-40B4-BE49-F238E27FC236}">
                <a16:creationId xmlns:a16="http://schemas.microsoft.com/office/drawing/2014/main" id="{4E54C298-CA96-9A7A-EA0D-FD46FE5439B0}"/>
              </a:ext>
            </a:extLst>
          </p:cNvPr>
          <p:cNvSpPr/>
          <p:nvPr/>
        </p:nvSpPr>
        <p:spPr>
          <a:xfrm>
            <a:off x="4415914" y="4271388"/>
            <a:ext cx="312172" cy="324908"/>
          </a:xfrm>
          <a:custGeom>
            <a:avLst/>
            <a:gdLst/>
            <a:ahLst/>
            <a:cxnLst/>
            <a:rect l="l" t="t" r="r" b="b"/>
            <a:pathLst>
              <a:path w="847825" h="740628">
                <a:moveTo>
                  <a:pt x="0" y="0"/>
                </a:moveTo>
                <a:lnTo>
                  <a:pt x="847825" y="0"/>
                </a:lnTo>
                <a:lnTo>
                  <a:pt x="847825" y="740628"/>
                </a:lnTo>
                <a:lnTo>
                  <a:pt x="0" y="740628"/>
                </a:lnTo>
                <a:lnTo>
                  <a:pt x="0" y="0"/>
                </a:lnTo>
                <a:close/>
              </a:path>
            </a:pathLst>
          </a:custGeom>
          <a:blipFill>
            <a:blip r:embed="rId7"/>
            <a:stretch>
              <a:fillRect l="-22353" t="-27208" r="-21676" b="-16821"/>
            </a:stretch>
          </a:blipFill>
        </p:spPr>
        <p:txBody>
          <a:bodyPr/>
          <a:lstStyle/>
          <a:p>
            <a:endParaRPr lang="pt-BR"/>
          </a:p>
        </p:txBody>
      </p:sp>
      <p:sp>
        <p:nvSpPr>
          <p:cNvPr id="16" name="CaixaDeTexto 15">
            <a:extLst>
              <a:ext uri="{FF2B5EF4-FFF2-40B4-BE49-F238E27FC236}">
                <a16:creationId xmlns:a16="http://schemas.microsoft.com/office/drawing/2014/main" id="{CC911D9F-4B58-9459-2E90-23503E034C45}"/>
              </a:ext>
            </a:extLst>
          </p:cNvPr>
          <p:cNvSpPr txBox="1"/>
          <p:nvPr/>
        </p:nvSpPr>
        <p:spPr>
          <a:xfrm>
            <a:off x="2271987" y="4291396"/>
            <a:ext cx="1717288" cy="307777"/>
          </a:xfrm>
          <a:prstGeom prst="rect">
            <a:avLst/>
          </a:prstGeom>
          <a:noFill/>
        </p:spPr>
        <p:txBody>
          <a:bodyPr wrap="square" rtlCol="0">
            <a:spAutoFit/>
          </a:bodyPr>
          <a:lstStyle/>
          <a:p>
            <a:r>
              <a:rPr lang="pt-BR" dirty="0" err="1">
                <a:solidFill>
                  <a:schemeClr val="bg1"/>
                </a:solidFill>
              </a:rPr>
              <a:t>clararmendes</a:t>
            </a:r>
            <a:endParaRPr lang="pt-BR" dirty="0">
              <a:solidFill>
                <a:schemeClr val="bg1"/>
              </a:solidFill>
            </a:endParaRPr>
          </a:p>
        </p:txBody>
      </p:sp>
      <p:sp>
        <p:nvSpPr>
          <p:cNvPr id="17" name="CaixaDeTexto 16">
            <a:extLst>
              <a:ext uri="{FF2B5EF4-FFF2-40B4-BE49-F238E27FC236}">
                <a16:creationId xmlns:a16="http://schemas.microsoft.com/office/drawing/2014/main" id="{9036BEE4-EBB4-2FA9-300D-8618D7637DB4}"/>
              </a:ext>
            </a:extLst>
          </p:cNvPr>
          <p:cNvSpPr txBox="1"/>
          <p:nvPr/>
        </p:nvSpPr>
        <p:spPr>
          <a:xfrm>
            <a:off x="4761081" y="4291396"/>
            <a:ext cx="1717288" cy="307777"/>
          </a:xfrm>
          <a:prstGeom prst="rect">
            <a:avLst/>
          </a:prstGeom>
          <a:noFill/>
        </p:spPr>
        <p:txBody>
          <a:bodyPr wrap="square" rtlCol="0">
            <a:spAutoFit/>
          </a:bodyPr>
          <a:lstStyle/>
          <a:p>
            <a:r>
              <a:rPr lang="pt-BR" dirty="0" err="1">
                <a:solidFill>
                  <a:schemeClr val="bg1"/>
                </a:solidFill>
              </a:rPr>
              <a:t>clarissamendes</a:t>
            </a:r>
            <a:endParaRPr lang="pt-BR" dirty="0">
              <a:solidFill>
                <a:schemeClr val="bg1"/>
              </a:solidFill>
            </a:endParaRPr>
          </a:p>
        </p:txBody>
      </p:sp>
    </p:spTree>
    <p:extLst>
      <p:ext uri="{BB962C8B-B14F-4D97-AF65-F5344CB8AC3E}">
        <p14:creationId xmlns:p14="http://schemas.microsoft.com/office/powerpoint/2010/main" val="355651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A7BDF37-90FF-6845-F4F7-9202EBB6B3B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21F24A7-51D9-5E19-AFF0-FCEB517583D7}"/>
              </a:ext>
            </a:extLst>
          </p:cNvPr>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54" name="Imagem 53">
            <a:extLst>
              <a:ext uri="{FF2B5EF4-FFF2-40B4-BE49-F238E27FC236}">
                <a16:creationId xmlns:a16="http://schemas.microsoft.com/office/drawing/2014/main" id="{88A79719-8555-F862-435A-FCC9836C36C2}"/>
              </a:ext>
            </a:extLst>
          </p:cNvPr>
          <p:cNvPicPr>
            <a:picLocks noChangeAspect="1"/>
          </p:cNvPicPr>
          <p:nvPr/>
        </p:nvPicPr>
        <p:blipFill>
          <a:blip r:embed="rId4"/>
          <a:stretch>
            <a:fillRect/>
          </a:stretch>
        </p:blipFill>
        <p:spPr>
          <a:xfrm>
            <a:off x="0" y="21268"/>
            <a:ext cx="2714846" cy="4260111"/>
          </a:xfrm>
          <a:prstGeom prst="rect">
            <a:avLst/>
          </a:prstGeom>
        </p:spPr>
      </p:pic>
      <p:sp>
        <p:nvSpPr>
          <p:cNvPr id="55" name="Google Shape;403;p30">
            <a:extLst>
              <a:ext uri="{FF2B5EF4-FFF2-40B4-BE49-F238E27FC236}">
                <a16:creationId xmlns:a16="http://schemas.microsoft.com/office/drawing/2014/main" id="{8A640F6C-1341-3F26-5190-E1E0EF32753E}"/>
              </a:ext>
            </a:extLst>
          </p:cNvPr>
          <p:cNvSpPr txBox="1"/>
          <p:nvPr/>
        </p:nvSpPr>
        <p:spPr>
          <a:xfrm>
            <a:off x="3091056" y="1030565"/>
            <a:ext cx="3338100" cy="1661993"/>
          </a:xfrm>
          <a:prstGeom prst="rect">
            <a:avLst/>
          </a:prstGeom>
          <a:noFill/>
          <a:ln>
            <a:noFill/>
          </a:ln>
        </p:spPr>
        <p:txBody>
          <a:bodyPr spcFirstLastPara="1" wrap="square" lIns="0" tIns="0" rIns="0" bIns="0" anchor="t" anchorCtr="0">
            <a:spAutoFit/>
          </a:bodyPr>
          <a:lstStyle/>
          <a:p>
            <a:r>
              <a:rPr lang="pt-BR" sz="3600" b="1" noProof="0" dirty="0">
                <a:solidFill>
                  <a:srgbClr val="FF6C00"/>
                </a:solidFill>
                <a:latin typeface="Montserrat" panose="00000500000000000000" pitchFamily="2" charset="0"/>
                <a:sym typeface="DM Sans"/>
              </a:rPr>
              <a:t>Reforma Tributária</a:t>
            </a:r>
          </a:p>
          <a:p>
            <a:r>
              <a:rPr lang="pt-BR" sz="3600" b="1" noProof="0" dirty="0">
                <a:solidFill>
                  <a:srgbClr val="FF6C00"/>
                </a:solidFill>
                <a:latin typeface="Montserrat" panose="00000500000000000000" pitchFamily="2" charset="0"/>
                <a:sym typeface="DM Sans"/>
              </a:rPr>
              <a:t>Brasileira</a:t>
            </a:r>
            <a:endParaRPr lang="pt-BR" sz="3600" noProof="0" dirty="0">
              <a:solidFill>
                <a:srgbClr val="FF6C00"/>
              </a:solidFill>
              <a:latin typeface="Montserrat" panose="00000500000000000000" pitchFamily="2" charset="0"/>
            </a:endParaRPr>
          </a:p>
        </p:txBody>
      </p:sp>
      <p:sp>
        <p:nvSpPr>
          <p:cNvPr id="56" name="CaixaDeTexto 55">
            <a:extLst>
              <a:ext uri="{FF2B5EF4-FFF2-40B4-BE49-F238E27FC236}">
                <a16:creationId xmlns:a16="http://schemas.microsoft.com/office/drawing/2014/main" id="{FC622FC3-34B8-CB3D-875D-3FB784F445D7}"/>
              </a:ext>
            </a:extLst>
          </p:cNvPr>
          <p:cNvSpPr txBox="1"/>
          <p:nvPr/>
        </p:nvSpPr>
        <p:spPr>
          <a:xfrm>
            <a:off x="5909458" y="630207"/>
            <a:ext cx="4167963" cy="738664"/>
          </a:xfrm>
          <a:prstGeom prst="rect">
            <a:avLst/>
          </a:prstGeom>
          <a:noFill/>
        </p:spPr>
        <p:txBody>
          <a:bodyPr wrap="square" rtlCol="0">
            <a:spAutoFit/>
          </a:bodyPr>
          <a:lstStyle/>
          <a:p>
            <a:r>
              <a:rPr lang="pt-BR" b="1" dirty="0">
                <a:latin typeface="Montserrat" panose="00000500000000000000" pitchFamily="2" charset="0"/>
              </a:rPr>
              <a:t>Tributação sobre o Consumo</a:t>
            </a:r>
          </a:p>
          <a:p>
            <a:endParaRPr lang="pt-BR" dirty="0">
              <a:latin typeface="Montserrat" panose="00000500000000000000" pitchFamily="2" charset="0"/>
            </a:endParaRPr>
          </a:p>
          <a:p>
            <a:r>
              <a:rPr lang="pt-BR" dirty="0">
                <a:latin typeface="Montserrat" panose="00000500000000000000" pitchFamily="2" charset="0"/>
              </a:rPr>
              <a:t>IPI, ICMS, ISS, Pis e </a:t>
            </a:r>
            <a:r>
              <a:rPr lang="pt-BR" dirty="0" err="1">
                <a:latin typeface="Montserrat" panose="00000500000000000000" pitchFamily="2" charset="0"/>
              </a:rPr>
              <a:t>Cofins</a:t>
            </a:r>
            <a:endParaRPr lang="pt-BR" dirty="0">
              <a:latin typeface="Montserrat" panose="00000500000000000000" pitchFamily="2" charset="0"/>
            </a:endParaRPr>
          </a:p>
        </p:txBody>
      </p:sp>
      <p:cxnSp>
        <p:nvCxnSpPr>
          <p:cNvPr id="59" name="Google Shape;398;p30">
            <a:extLst>
              <a:ext uri="{FF2B5EF4-FFF2-40B4-BE49-F238E27FC236}">
                <a16:creationId xmlns:a16="http://schemas.microsoft.com/office/drawing/2014/main" id="{B688E4B5-28ED-87F3-2E3B-A06A6D959461}"/>
              </a:ext>
            </a:extLst>
          </p:cNvPr>
          <p:cNvCxnSpPr>
            <a:cxnSpLocks/>
          </p:cNvCxnSpPr>
          <p:nvPr/>
        </p:nvCxnSpPr>
        <p:spPr>
          <a:xfrm flipV="1">
            <a:off x="5909458" y="110357"/>
            <a:ext cx="0" cy="4627180"/>
          </a:xfrm>
          <a:prstGeom prst="straightConnector1">
            <a:avLst/>
          </a:prstGeom>
          <a:noFill/>
          <a:ln w="19050" cap="flat" cmpd="sng">
            <a:solidFill>
              <a:schemeClr val="accent4"/>
            </a:solidFill>
            <a:prstDash val="solid"/>
            <a:round/>
            <a:headEnd type="none" w="sm" len="sm"/>
            <a:tailEnd type="none" w="sm" len="sm"/>
          </a:ln>
        </p:spPr>
      </p:cxnSp>
      <p:cxnSp>
        <p:nvCxnSpPr>
          <p:cNvPr id="63" name="Google Shape;399;p30">
            <a:extLst>
              <a:ext uri="{FF2B5EF4-FFF2-40B4-BE49-F238E27FC236}">
                <a16:creationId xmlns:a16="http://schemas.microsoft.com/office/drawing/2014/main" id="{A2C4AF16-5CD7-C1A9-356E-017EA247A16F}"/>
              </a:ext>
            </a:extLst>
          </p:cNvPr>
          <p:cNvCxnSpPr>
            <a:cxnSpLocks/>
          </p:cNvCxnSpPr>
          <p:nvPr/>
        </p:nvCxnSpPr>
        <p:spPr>
          <a:xfrm flipH="1">
            <a:off x="5933095" y="2810253"/>
            <a:ext cx="3210905" cy="0"/>
          </a:xfrm>
          <a:prstGeom prst="straightConnector1">
            <a:avLst/>
          </a:prstGeom>
          <a:noFill/>
          <a:ln w="19050" cap="flat" cmpd="sng">
            <a:solidFill>
              <a:srgbClr val="FFAC6D"/>
            </a:solidFill>
            <a:prstDash val="solid"/>
            <a:round/>
            <a:headEnd type="none" w="sm" len="sm"/>
            <a:tailEnd type="none" w="sm" len="sm"/>
          </a:ln>
        </p:spPr>
      </p:cxnSp>
      <p:cxnSp>
        <p:nvCxnSpPr>
          <p:cNvPr id="67" name="Google Shape;399;p30">
            <a:extLst>
              <a:ext uri="{FF2B5EF4-FFF2-40B4-BE49-F238E27FC236}">
                <a16:creationId xmlns:a16="http://schemas.microsoft.com/office/drawing/2014/main" id="{2BC95567-DDD5-75C1-C1F3-FFA24F30E9E2}"/>
              </a:ext>
            </a:extLst>
          </p:cNvPr>
          <p:cNvCxnSpPr>
            <a:cxnSpLocks/>
          </p:cNvCxnSpPr>
          <p:nvPr/>
        </p:nvCxnSpPr>
        <p:spPr>
          <a:xfrm flipH="1">
            <a:off x="5924787" y="1551639"/>
            <a:ext cx="3219203" cy="0"/>
          </a:xfrm>
          <a:prstGeom prst="straightConnector1">
            <a:avLst/>
          </a:prstGeom>
          <a:noFill/>
          <a:ln w="19050" cap="flat" cmpd="sng">
            <a:solidFill>
              <a:srgbClr val="FFAC6D"/>
            </a:solidFill>
            <a:prstDash val="solid"/>
            <a:round/>
            <a:headEnd type="none" w="sm" len="sm"/>
            <a:tailEnd type="none" w="sm" len="sm"/>
          </a:ln>
        </p:spPr>
      </p:cxnSp>
      <p:sp>
        <p:nvSpPr>
          <p:cNvPr id="71" name="CaixaDeTexto 70">
            <a:extLst>
              <a:ext uri="{FF2B5EF4-FFF2-40B4-BE49-F238E27FC236}">
                <a16:creationId xmlns:a16="http://schemas.microsoft.com/office/drawing/2014/main" id="{979E947A-8829-FBA5-1765-BA394F964253}"/>
              </a:ext>
            </a:extLst>
          </p:cNvPr>
          <p:cNvSpPr txBox="1"/>
          <p:nvPr/>
        </p:nvSpPr>
        <p:spPr>
          <a:xfrm>
            <a:off x="5924788" y="1811614"/>
            <a:ext cx="2769896" cy="954107"/>
          </a:xfrm>
          <a:prstGeom prst="rect">
            <a:avLst/>
          </a:prstGeom>
          <a:noFill/>
        </p:spPr>
        <p:txBody>
          <a:bodyPr wrap="square" rtlCol="0">
            <a:spAutoFit/>
          </a:bodyPr>
          <a:lstStyle/>
          <a:p>
            <a:r>
              <a:rPr lang="pt-BR" b="1" dirty="0">
                <a:latin typeface="Montserrat" panose="00000500000000000000" pitchFamily="2" charset="0"/>
              </a:rPr>
              <a:t>Tributação sobre a Renda e Folha de Pagamento</a:t>
            </a:r>
          </a:p>
          <a:p>
            <a:endParaRPr lang="pt-BR" dirty="0">
              <a:latin typeface="Montserrat" panose="00000500000000000000" pitchFamily="2" charset="0"/>
            </a:endParaRPr>
          </a:p>
          <a:p>
            <a:r>
              <a:rPr lang="pt-BR" dirty="0">
                <a:latin typeface="Montserrat" panose="00000500000000000000" pitchFamily="2" charset="0"/>
              </a:rPr>
              <a:t>IR, CPP</a:t>
            </a:r>
          </a:p>
        </p:txBody>
      </p:sp>
      <p:sp>
        <p:nvSpPr>
          <p:cNvPr id="72" name="CaixaDeTexto 71">
            <a:extLst>
              <a:ext uri="{FF2B5EF4-FFF2-40B4-BE49-F238E27FC236}">
                <a16:creationId xmlns:a16="http://schemas.microsoft.com/office/drawing/2014/main" id="{87CA0EA8-C7F1-64B1-F0DD-96953DD93749}"/>
              </a:ext>
            </a:extLst>
          </p:cNvPr>
          <p:cNvSpPr txBox="1"/>
          <p:nvPr/>
        </p:nvSpPr>
        <p:spPr>
          <a:xfrm>
            <a:off x="5938521" y="2978236"/>
            <a:ext cx="3153524" cy="738664"/>
          </a:xfrm>
          <a:prstGeom prst="rect">
            <a:avLst/>
          </a:prstGeom>
          <a:noFill/>
        </p:spPr>
        <p:txBody>
          <a:bodyPr wrap="square" rtlCol="0">
            <a:spAutoFit/>
          </a:bodyPr>
          <a:lstStyle/>
          <a:p>
            <a:r>
              <a:rPr lang="pt-BR" b="1" dirty="0">
                <a:latin typeface="Montserrat" panose="00000500000000000000" pitchFamily="2" charset="0"/>
              </a:rPr>
              <a:t>Tributação sobre o Patrimônio</a:t>
            </a:r>
          </a:p>
          <a:p>
            <a:endParaRPr lang="pt-BR" dirty="0">
              <a:latin typeface="Montserrat" panose="00000500000000000000" pitchFamily="2" charset="0"/>
            </a:endParaRPr>
          </a:p>
          <a:p>
            <a:r>
              <a:rPr lang="pt-BR" dirty="0">
                <a:latin typeface="Montserrat" panose="00000500000000000000" pitchFamily="2" charset="0"/>
              </a:rPr>
              <a:t>IPTU, IPVA, ITR, IGF</a:t>
            </a:r>
          </a:p>
        </p:txBody>
      </p:sp>
    </p:spTree>
    <p:extLst>
      <p:ext uri="{BB962C8B-B14F-4D97-AF65-F5344CB8AC3E}">
        <p14:creationId xmlns:p14="http://schemas.microsoft.com/office/powerpoint/2010/main" val="24757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5E5B8F77-5B8E-3290-E07F-A842A5880CB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422E17C-C598-533A-79FA-6BC2F6516A36}"/>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55" name="Google Shape;403;p30">
            <a:extLst>
              <a:ext uri="{FF2B5EF4-FFF2-40B4-BE49-F238E27FC236}">
                <a16:creationId xmlns:a16="http://schemas.microsoft.com/office/drawing/2014/main" id="{94FBF830-6AE0-B5F6-4025-9948B4156A04}"/>
              </a:ext>
            </a:extLst>
          </p:cNvPr>
          <p:cNvSpPr txBox="1"/>
          <p:nvPr/>
        </p:nvSpPr>
        <p:spPr>
          <a:xfrm>
            <a:off x="2867263" y="481946"/>
            <a:ext cx="3158895" cy="1477328"/>
          </a:xfrm>
          <a:prstGeom prst="rect">
            <a:avLst/>
          </a:prstGeom>
          <a:noFill/>
          <a:ln>
            <a:noFill/>
          </a:ln>
        </p:spPr>
        <p:txBody>
          <a:bodyPr spcFirstLastPara="1" wrap="square" lIns="0" tIns="0" rIns="0" bIns="0" anchor="t" anchorCtr="0">
            <a:spAutoFit/>
          </a:bodyPr>
          <a:lstStyle/>
          <a:p>
            <a:r>
              <a:rPr lang="pt-BR" sz="3200" b="1" dirty="0">
                <a:solidFill>
                  <a:srgbClr val="FF6C00"/>
                </a:solidFill>
                <a:latin typeface="Montserrat" panose="00000500000000000000" pitchFamily="2" charset="0"/>
                <a:sym typeface="DM Sans"/>
              </a:rPr>
              <a:t>Reforma Tributária do Consumo</a:t>
            </a:r>
            <a:endParaRPr lang="pt-BR" sz="3200" noProof="0" dirty="0">
              <a:solidFill>
                <a:srgbClr val="FF6C00"/>
              </a:solidFill>
              <a:latin typeface="Montserrat" panose="00000500000000000000" pitchFamily="2" charset="0"/>
            </a:endParaRPr>
          </a:p>
        </p:txBody>
      </p:sp>
      <p:sp>
        <p:nvSpPr>
          <p:cNvPr id="56" name="CaixaDeTexto 55">
            <a:extLst>
              <a:ext uri="{FF2B5EF4-FFF2-40B4-BE49-F238E27FC236}">
                <a16:creationId xmlns:a16="http://schemas.microsoft.com/office/drawing/2014/main" id="{9711914C-08F5-4C00-4D92-3FD40E4FB977}"/>
              </a:ext>
            </a:extLst>
          </p:cNvPr>
          <p:cNvSpPr txBox="1"/>
          <p:nvPr/>
        </p:nvSpPr>
        <p:spPr>
          <a:xfrm>
            <a:off x="6142857" y="547339"/>
            <a:ext cx="2785226" cy="738664"/>
          </a:xfrm>
          <a:prstGeom prst="rect">
            <a:avLst/>
          </a:prstGeom>
          <a:noFill/>
        </p:spPr>
        <p:txBody>
          <a:bodyPr wrap="square" rtlCol="0">
            <a:spAutoFit/>
          </a:bodyPr>
          <a:lstStyle/>
          <a:p>
            <a:r>
              <a:rPr lang="pt-BR" b="1" dirty="0">
                <a:latin typeface="Montserrat" panose="00000500000000000000" pitchFamily="2" charset="0"/>
              </a:rPr>
              <a:t>Fazer a economia crescer de forma sustentável, criando emprego e renda;</a:t>
            </a:r>
            <a:endParaRPr lang="pt-BR" dirty="0"/>
          </a:p>
        </p:txBody>
      </p:sp>
      <p:cxnSp>
        <p:nvCxnSpPr>
          <p:cNvPr id="59" name="Google Shape;398;p30">
            <a:extLst>
              <a:ext uri="{FF2B5EF4-FFF2-40B4-BE49-F238E27FC236}">
                <a16:creationId xmlns:a16="http://schemas.microsoft.com/office/drawing/2014/main" id="{26E5595A-FDB6-ED96-8CCE-4083AB999EC0}"/>
              </a:ext>
            </a:extLst>
          </p:cNvPr>
          <p:cNvCxnSpPr>
            <a:cxnSpLocks/>
          </p:cNvCxnSpPr>
          <p:nvPr/>
        </p:nvCxnSpPr>
        <p:spPr>
          <a:xfrm flipV="1">
            <a:off x="5909458" y="110357"/>
            <a:ext cx="0" cy="4627180"/>
          </a:xfrm>
          <a:prstGeom prst="straightConnector1">
            <a:avLst/>
          </a:prstGeom>
          <a:noFill/>
          <a:ln w="19050" cap="flat" cmpd="sng">
            <a:solidFill>
              <a:schemeClr val="accent4"/>
            </a:solidFill>
            <a:prstDash val="solid"/>
            <a:round/>
            <a:headEnd type="none" w="sm" len="sm"/>
            <a:tailEnd type="none" w="sm" len="sm"/>
          </a:ln>
        </p:spPr>
      </p:cxnSp>
      <p:cxnSp>
        <p:nvCxnSpPr>
          <p:cNvPr id="63" name="Google Shape;399;p30">
            <a:extLst>
              <a:ext uri="{FF2B5EF4-FFF2-40B4-BE49-F238E27FC236}">
                <a16:creationId xmlns:a16="http://schemas.microsoft.com/office/drawing/2014/main" id="{F03CBED6-2E77-CF1D-7F47-55F85499D9F0}"/>
              </a:ext>
            </a:extLst>
          </p:cNvPr>
          <p:cNvCxnSpPr>
            <a:cxnSpLocks/>
          </p:cNvCxnSpPr>
          <p:nvPr/>
        </p:nvCxnSpPr>
        <p:spPr>
          <a:xfrm flipH="1">
            <a:off x="5933095" y="2810253"/>
            <a:ext cx="3652339" cy="0"/>
          </a:xfrm>
          <a:prstGeom prst="straightConnector1">
            <a:avLst/>
          </a:prstGeom>
          <a:noFill/>
          <a:ln w="19050" cap="flat" cmpd="sng">
            <a:solidFill>
              <a:srgbClr val="FFAC6D"/>
            </a:solidFill>
            <a:prstDash val="solid"/>
            <a:round/>
            <a:headEnd type="none" w="sm" len="sm"/>
            <a:tailEnd type="none" w="sm" len="sm"/>
          </a:ln>
        </p:spPr>
      </p:cxnSp>
      <p:cxnSp>
        <p:nvCxnSpPr>
          <p:cNvPr id="67" name="Google Shape;399;p30">
            <a:extLst>
              <a:ext uri="{FF2B5EF4-FFF2-40B4-BE49-F238E27FC236}">
                <a16:creationId xmlns:a16="http://schemas.microsoft.com/office/drawing/2014/main" id="{31364F7D-9352-892B-63BB-3E7249B74F44}"/>
              </a:ext>
            </a:extLst>
          </p:cNvPr>
          <p:cNvCxnSpPr>
            <a:cxnSpLocks/>
          </p:cNvCxnSpPr>
          <p:nvPr/>
        </p:nvCxnSpPr>
        <p:spPr>
          <a:xfrm flipH="1">
            <a:off x="5924787" y="1551639"/>
            <a:ext cx="3455696" cy="0"/>
          </a:xfrm>
          <a:prstGeom prst="straightConnector1">
            <a:avLst/>
          </a:prstGeom>
          <a:noFill/>
          <a:ln w="19050" cap="flat" cmpd="sng">
            <a:solidFill>
              <a:srgbClr val="FFAC6D"/>
            </a:solidFill>
            <a:prstDash val="solid"/>
            <a:round/>
            <a:headEnd type="none" w="sm" len="sm"/>
            <a:tailEnd type="none" w="sm" len="sm"/>
          </a:ln>
        </p:spPr>
      </p:cxnSp>
      <p:sp>
        <p:nvSpPr>
          <p:cNvPr id="71" name="CaixaDeTexto 70">
            <a:extLst>
              <a:ext uri="{FF2B5EF4-FFF2-40B4-BE49-F238E27FC236}">
                <a16:creationId xmlns:a16="http://schemas.microsoft.com/office/drawing/2014/main" id="{8B0F9FA5-E45F-DF7F-0C20-C4C36FE977B5}"/>
              </a:ext>
            </a:extLst>
          </p:cNvPr>
          <p:cNvSpPr txBox="1"/>
          <p:nvPr/>
        </p:nvSpPr>
        <p:spPr>
          <a:xfrm>
            <a:off x="6142857" y="1664515"/>
            <a:ext cx="2769896" cy="954107"/>
          </a:xfrm>
          <a:prstGeom prst="rect">
            <a:avLst/>
          </a:prstGeom>
          <a:noFill/>
        </p:spPr>
        <p:txBody>
          <a:bodyPr wrap="square" rtlCol="0">
            <a:spAutoFit/>
          </a:bodyPr>
          <a:lstStyle/>
          <a:p>
            <a:r>
              <a:rPr lang="pt-BR" b="1" dirty="0">
                <a:latin typeface="Montserrat" panose="00000500000000000000" pitchFamily="2" charset="0"/>
              </a:rPr>
              <a:t>Tornar o sistema tributário mais justo, reduzindo as desigualdades sociais e regionais;</a:t>
            </a:r>
          </a:p>
        </p:txBody>
      </p:sp>
      <p:sp>
        <p:nvSpPr>
          <p:cNvPr id="72" name="CaixaDeTexto 71">
            <a:extLst>
              <a:ext uri="{FF2B5EF4-FFF2-40B4-BE49-F238E27FC236}">
                <a16:creationId xmlns:a16="http://schemas.microsoft.com/office/drawing/2014/main" id="{221B7892-A12F-E256-4565-F47F4F45BD29}"/>
              </a:ext>
            </a:extLst>
          </p:cNvPr>
          <p:cNvSpPr txBox="1"/>
          <p:nvPr/>
        </p:nvSpPr>
        <p:spPr>
          <a:xfrm>
            <a:off x="6142857" y="2954587"/>
            <a:ext cx="3153524" cy="954107"/>
          </a:xfrm>
          <a:prstGeom prst="rect">
            <a:avLst/>
          </a:prstGeom>
          <a:noFill/>
        </p:spPr>
        <p:txBody>
          <a:bodyPr wrap="square" rtlCol="0">
            <a:spAutoFit/>
          </a:bodyPr>
          <a:lstStyle/>
          <a:p>
            <a:r>
              <a:rPr lang="pt-BR" b="1" dirty="0">
                <a:latin typeface="Montserrat" panose="00000500000000000000" pitchFamily="2" charset="0"/>
              </a:rPr>
              <a:t>Reduzir a complexidade da tributação, assegurando transparência e provendo maior cidadania fiscal.</a:t>
            </a:r>
            <a:endParaRPr lang="pt-BR" dirty="0"/>
          </a:p>
        </p:txBody>
      </p:sp>
      <p:sp>
        <p:nvSpPr>
          <p:cNvPr id="2" name="Google Shape;403;p30">
            <a:extLst>
              <a:ext uri="{FF2B5EF4-FFF2-40B4-BE49-F238E27FC236}">
                <a16:creationId xmlns:a16="http://schemas.microsoft.com/office/drawing/2014/main" id="{5E5180CB-8B6C-E7F5-E71B-FCFC7E323B19}"/>
              </a:ext>
            </a:extLst>
          </p:cNvPr>
          <p:cNvSpPr txBox="1"/>
          <p:nvPr/>
        </p:nvSpPr>
        <p:spPr>
          <a:xfrm>
            <a:off x="3460532" y="2252468"/>
            <a:ext cx="2296545" cy="492443"/>
          </a:xfrm>
          <a:prstGeom prst="rect">
            <a:avLst/>
          </a:prstGeom>
          <a:noFill/>
          <a:ln>
            <a:noFill/>
          </a:ln>
        </p:spPr>
        <p:txBody>
          <a:bodyPr spcFirstLastPara="1" wrap="square" lIns="0" tIns="0" rIns="0" bIns="0" anchor="t" anchorCtr="0">
            <a:spAutoFit/>
          </a:bodyPr>
          <a:lstStyle/>
          <a:p>
            <a:r>
              <a:rPr lang="pt-BR" sz="3200" b="1" dirty="0">
                <a:solidFill>
                  <a:schemeClr val="tx1"/>
                </a:solidFill>
                <a:latin typeface="Montserrat" panose="00000500000000000000" pitchFamily="2" charset="0"/>
                <a:sym typeface="DM Sans"/>
              </a:rPr>
              <a:t>Objetivos*</a:t>
            </a:r>
            <a:endParaRPr lang="pt-BR" sz="3200" noProof="0" dirty="0">
              <a:solidFill>
                <a:schemeClr val="tx1"/>
              </a:solidFill>
              <a:latin typeface="Montserrat" panose="00000500000000000000" pitchFamily="2" charset="0"/>
            </a:endParaRPr>
          </a:p>
        </p:txBody>
      </p:sp>
      <p:pic>
        <p:nvPicPr>
          <p:cNvPr id="4" name="Imagem 3">
            <a:extLst>
              <a:ext uri="{FF2B5EF4-FFF2-40B4-BE49-F238E27FC236}">
                <a16:creationId xmlns:a16="http://schemas.microsoft.com/office/drawing/2014/main" id="{7BA8E3FD-FDFC-CBBC-B8DA-DCBE9946E0F8}"/>
              </a:ext>
            </a:extLst>
          </p:cNvPr>
          <p:cNvPicPr>
            <a:picLocks noChangeAspect="1"/>
          </p:cNvPicPr>
          <p:nvPr/>
        </p:nvPicPr>
        <p:blipFill>
          <a:blip r:embed="rId4"/>
          <a:stretch>
            <a:fillRect/>
          </a:stretch>
        </p:blipFill>
        <p:spPr>
          <a:xfrm>
            <a:off x="1" y="50795"/>
            <a:ext cx="2666462" cy="4234586"/>
          </a:xfrm>
          <a:prstGeom prst="rect">
            <a:avLst/>
          </a:prstGeom>
        </p:spPr>
      </p:pic>
      <p:sp>
        <p:nvSpPr>
          <p:cNvPr id="5" name="CaixaDeTexto 4">
            <a:extLst>
              <a:ext uri="{FF2B5EF4-FFF2-40B4-BE49-F238E27FC236}">
                <a16:creationId xmlns:a16="http://schemas.microsoft.com/office/drawing/2014/main" id="{33C3CA62-906C-7C5F-8EA9-62F87412D871}"/>
              </a:ext>
            </a:extLst>
          </p:cNvPr>
          <p:cNvSpPr txBox="1"/>
          <p:nvPr/>
        </p:nvSpPr>
        <p:spPr>
          <a:xfrm>
            <a:off x="2690099" y="4374851"/>
            <a:ext cx="2883002" cy="307777"/>
          </a:xfrm>
          <a:prstGeom prst="rect">
            <a:avLst/>
          </a:prstGeom>
          <a:noFill/>
        </p:spPr>
        <p:txBody>
          <a:bodyPr wrap="square" rtlCol="0">
            <a:spAutoFit/>
          </a:bodyPr>
          <a:lstStyle/>
          <a:p>
            <a:r>
              <a:rPr lang="pt-BR" dirty="0">
                <a:latin typeface="Aptos" panose="020B0004020202020204" pitchFamily="34" charset="0"/>
              </a:rPr>
              <a:t>* Ministério da Fazenda</a:t>
            </a:r>
          </a:p>
        </p:txBody>
      </p:sp>
    </p:spTree>
    <p:extLst>
      <p:ext uri="{BB962C8B-B14F-4D97-AF65-F5344CB8AC3E}">
        <p14:creationId xmlns:p14="http://schemas.microsoft.com/office/powerpoint/2010/main" val="3360499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E79BCB39-48F0-DFC5-7E81-9F501182810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2E3CD2A-71A9-D062-04E7-13FA887BC0BE}"/>
              </a:ext>
            </a:extLst>
          </p:cNvPr>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 name="Imagem 3">
            <a:extLst>
              <a:ext uri="{FF2B5EF4-FFF2-40B4-BE49-F238E27FC236}">
                <a16:creationId xmlns:a16="http://schemas.microsoft.com/office/drawing/2014/main" id="{9CD6C450-3976-61D0-607F-ED0BCB44D937}"/>
              </a:ext>
            </a:extLst>
          </p:cNvPr>
          <p:cNvPicPr>
            <a:picLocks noChangeAspect="1"/>
          </p:cNvPicPr>
          <p:nvPr/>
        </p:nvPicPr>
        <p:blipFill>
          <a:blip r:embed="rId4"/>
          <a:stretch>
            <a:fillRect/>
          </a:stretch>
        </p:blipFill>
        <p:spPr>
          <a:xfrm>
            <a:off x="1956613" y="71690"/>
            <a:ext cx="5447364" cy="4730275"/>
          </a:xfrm>
          <a:prstGeom prst="rect">
            <a:avLst/>
          </a:prstGeom>
        </p:spPr>
      </p:pic>
    </p:spTree>
    <p:extLst>
      <p:ext uri="{BB962C8B-B14F-4D97-AF65-F5344CB8AC3E}">
        <p14:creationId xmlns:p14="http://schemas.microsoft.com/office/powerpoint/2010/main" val="400889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6083870-364C-6905-614E-68E072A41E4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3D8054C-353B-96B0-B850-6567E788AC57}"/>
              </a:ext>
            </a:extLst>
          </p:cNvPr>
          <p:cNvPicPr preferRelativeResize="0"/>
          <p:nvPr/>
        </p:nvPicPr>
        <p:blipFill>
          <a:blip r:embed="rId3">
            <a:alphaModFix/>
          </a:blip>
          <a:stretch>
            <a:fillRect/>
          </a:stretch>
        </p:blipFill>
        <p:spPr>
          <a:xfrm>
            <a:off x="10" y="0"/>
            <a:ext cx="9143990" cy="5143500"/>
          </a:xfrm>
          <a:prstGeom prst="rect">
            <a:avLst/>
          </a:prstGeom>
          <a:noFill/>
          <a:ln>
            <a:noFill/>
          </a:ln>
        </p:spPr>
      </p:pic>
      <p:sp>
        <p:nvSpPr>
          <p:cNvPr id="55" name="Google Shape;403;p30">
            <a:extLst>
              <a:ext uri="{FF2B5EF4-FFF2-40B4-BE49-F238E27FC236}">
                <a16:creationId xmlns:a16="http://schemas.microsoft.com/office/drawing/2014/main" id="{88F0F4A4-ACCF-A023-E3BF-74BFD49E4064}"/>
              </a:ext>
            </a:extLst>
          </p:cNvPr>
          <p:cNvSpPr txBox="1"/>
          <p:nvPr/>
        </p:nvSpPr>
        <p:spPr>
          <a:xfrm>
            <a:off x="1319645" y="481946"/>
            <a:ext cx="6858000" cy="492443"/>
          </a:xfrm>
          <a:prstGeom prst="rect">
            <a:avLst/>
          </a:prstGeom>
          <a:noFill/>
          <a:ln>
            <a:noFill/>
          </a:ln>
        </p:spPr>
        <p:txBody>
          <a:bodyPr spcFirstLastPara="1" wrap="square" lIns="0" tIns="0" rIns="0" bIns="0" anchor="t" anchorCtr="0">
            <a:spAutoFit/>
          </a:bodyPr>
          <a:lstStyle/>
          <a:p>
            <a:r>
              <a:rPr lang="pt-BR" sz="3200" b="1" dirty="0">
                <a:solidFill>
                  <a:srgbClr val="FF6C00"/>
                </a:solidFill>
                <a:latin typeface="Montserrat" panose="00000500000000000000" pitchFamily="2" charset="0"/>
                <a:sym typeface="DM Sans"/>
              </a:rPr>
              <a:t>Reforma Tributária do Consumo</a:t>
            </a:r>
            <a:endParaRPr lang="pt-BR" sz="3200" noProof="0" dirty="0">
              <a:solidFill>
                <a:srgbClr val="FF6C00"/>
              </a:solidFill>
              <a:latin typeface="Montserrat" panose="00000500000000000000" pitchFamily="2" charset="0"/>
            </a:endParaRPr>
          </a:p>
        </p:txBody>
      </p:sp>
      <p:sp>
        <p:nvSpPr>
          <p:cNvPr id="3" name="Retângulo 2">
            <a:extLst>
              <a:ext uri="{FF2B5EF4-FFF2-40B4-BE49-F238E27FC236}">
                <a16:creationId xmlns:a16="http://schemas.microsoft.com/office/drawing/2014/main" id="{39D5C094-7FF2-28DC-4D93-E7C8E806766D}"/>
              </a:ext>
            </a:extLst>
          </p:cNvPr>
          <p:cNvSpPr/>
          <p:nvPr/>
        </p:nvSpPr>
        <p:spPr>
          <a:xfrm>
            <a:off x="472785" y="1799234"/>
            <a:ext cx="3273136" cy="2000864"/>
          </a:xfrm>
          <a:prstGeom prst="rect">
            <a:avLst/>
          </a:prstGeom>
          <a:solidFill>
            <a:srgbClr val="FFAC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b="1" i="0" u="none" strike="noStrike" baseline="0" dirty="0">
                <a:solidFill>
                  <a:srgbClr val="34495E"/>
                </a:solidFill>
                <a:latin typeface="Montserrat" panose="00000500000000000000" pitchFamily="2" charset="0"/>
              </a:rPr>
              <a:t>EC 132/2023</a:t>
            </a:r>
          </a:p>
          <a:p>
            <a:pPr algn="ctr"/>
            <a:endParaRPr lang="pt-BR" sz="1800" b="1" i="0" u="none" strike="noStrike" baseline="0" dirty="0">
              <a:solidFill>
                <a:srgbClr val="34495E"/>
              </a:solidFill>
              <a:latin typeface="Montserrat" panose="00000500000000000000" pitchFamily="2" charset="0"/>
            </a:endParaRPr>
          </a:p>
          <a:p>
            <a:pPr algn="ctr"/>
            <a:r>
              <a:rPr lang="pt-BR" sz="1800" b="0" i="0" u="none" strike="noStrike" baseline="0" dirty="0">
                <a:solidFill>
                  <a:schemeClr val="tx1"/>
                </a:solidFill>
                <a:latin typeface="Montserrat" panose="00000500000000000000" pitchFamily="2" charset="0"/>
              </a:rPr>
              <a:t>Altera o Sistema Tributário</a:t>
            </a:r>
          </a:p>
          <a:p>
            <a:pPr algn="ctr"/>
            <a:r>
              <a:rPr lang="pt-BR" sz="1800" b="0" i="0" u="none" strike="noStrike" baseline="0" dirty="0">
                <a:solidFill>
                  <a:schemeClr val="tx1"/>
                </a:solidFill>
                <a:latin typeface="Montserrat" panose="00000500000000000000" pitchFamily="2" charset="0"/>
              </a:rPr>
              <a:t>Nacional e constitui os novos tributos e bases para a Reforma </a:t>
            </a:r>
            <a:endParaRPr lang="pt-BR" dirty="0">
              <a:solidFill>
                <a:schemeClr val="tx1"/>
              </a:solidFill>
              <a:latin typeface="Montserrat" panose="00000500000000000000" pitchFamily="2" charset="0"/>
            </a:endParaRPr>
          </a:p>
        </p:txBody>
      </p:sp>
      <p:sp>
        <p:nvSpPr>
          <p:cNvPr id="7" name="Retângulo 6">
            <a:extLst>
              <a:ext uri="{FF2B5EF4-FFF2-40B4-BE49-F238E27FC236}">
                <a16:creationId xmlns:a16="http://schemas.microsoft.com/office/drawing/2014/main" id="{37DF4ED7-C586-04E9-9B30-2DB028D9A1B8}"/>
              </a:ext>
            </a:extLst>
          </p:cNvPr>
          <p:cNvSpPr/>
          <p:nvPr/>
        </p:nvSpPr>
        <p:spPr>
          <a:xfrm>
            <a:off x="4218705" y="2624080"/>
            <a:ext cx="4322627" cy="1565633"/>
          </a:xfrm>
          <a:prstGeom prst="rect">
            <a:avLst/>
          </a:prstGeom>
          <a:solidFill>
            <a:schemeClr val="bg2">
              <a:lumMod val="40000"/>
              <a:lumOff val="6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b="1" dirty="0">
                <a:solidFill>
                  <a:schemeClr val="tx1"/>
                </a:solidFill>
                <a:latin typeface="Montserrat" panose="00000500000000000000" pitchFamily="2" charset="0"/>
              </a:rPr>
              <a:t>PLP 108/2024</a:t>
            </a:r>
          </a:p>
          <a:p>
            <a:pPr algn="ctr"/>
            <a:r>
              <a:rPr lang="pt-BR" sz="1800" i="0" u="none" strike="noStrike" baseline="0" dirty="0">
                <a:solidFill>
                  <a:schemeClr val="tx1"/>
                </a:solidFill>
                <a:latin typeface="Montserrat" panose="00000500000000000000" pitchFamily="2" charset="0"/>
              </a:rPr>
              <a:t>Comit</a:t>
            </a:r>
            <a:r>
              <a:rPr lang="pt-BR" sz="1800" dirty="0">
                <a:solidFill>
                  <a:schemeClr val="tx1"/>
                </a:solidFill>
                <a:latin typeface="Montserrat" panose="00000500000000000000" pitchFamily="2" charset="0"/>
              </a:rPr>
              <a:t>ê Gestor do IBS, Contencioso, Distribuição</a:t>
            </a:r>
            <a:endParaRPr lang="pt-BR" sz="1800" i="0" u="none" strike="noStrike" baseline="0" dirty="0">
              <a:solidFill>
                <a:schemeClr val="tx1"/>
              </a:solidFill>
              <a:latin typeface="Montserrat" panose="00000500000000000000" pitchFamily="2" charset="0"/>
            </a:endParaRPr>
          </a:p>
          <a:p>
            <a:pPr algn="ctr"/>
            <a:endParaRPr lang="pt-BR" sz="1800" b="0" i="0" u="none" strike="noStrike" baseline="0" dirty="0">
              <a:solidFill>
                <a:schemeClr val="tx1"/>
              </a:solidFill>
              <a:latin typeface="Montserrat" panose="00000500000000000000" pitchFamily="2" charset="0"/>
            </a:endParaRPr>
          </a:p>
          <a:p>
            <a:pPr algn="ctr"/>
            <a:r>
              <a:rPr lang="pt-BR" sz="1800" b="0" i="0" u="none" strike="noStrike" baseline="0" dirty="0">
                <a:solidFill>
                  <a:schemeClr val="tx1"/>
                </a:solidFill>
                <a:latin typeface="Montserrat" panose="00000500000000000000" pitchFamily="2" charset="0"/>
              </a:rPr>
              <a:t>Em tramitação no Senado Federal</a:t>
            </a:r>
            <a:endParaRPr lang="pt-BR" dirty="0">
              <a:solidFill>
                <a:schemeClr val="tx1"/>
              </a:solidFill>
              <a:latin typeface="Montserrat" panose="00000500000000000000" pitchFamily="2" charset="0"/>
            </a:endParaRPr>
          </a:p>
        </p:txBody>
      </p:sp>
      <p:grpSp>
        <p:nvGrpSpPr>
          <p:cNvPr id="10" name="Agrupar 9">
            <a:extLst>
              <a:ext uri="{FF2B5EF4-FFF2-40B4-BE49-F238E27FC236}">
                <a16:creationId xmlns:a16="http://schemas.microsoft.com/office/drawing/2014/main" id="{383A7EBB-0869-2089-91E0-9ED5DD81F933}"/>
              </a:ext>
            </a:extLst>
          </p:cNvPr>
          <p:cNvGrpSpPr/>
          <p:nvPr/>
        </p:nvGrpSpPr>
        <p:grpSpPr>
          <a:xfrm>
            <a:off x="4210905" y="1241527"/>
            <a:ext cx="4322627" cy="1115415"/>
            <a:chOff x="4543410" y="1456335"/>
            <a:chExt cx="4322627" cy="1115415"/>
          </a:xfrm>
        </p:grpSpPr>
        <p:sp>
          <p:nvSpPr>
            <p:cNvPr id="9" name="Retângulo 8">
              <a:extLst>
                <a:ext uri="{FF2B5EF4-FFF2-40B4-BE49-F238E27FC236}">
                  <a16:creationId xmlns:a16="http://schemas.microsoft.com/office/drawing/2014/main" id="{4BFEB1AC-CDCB-D286-595E-C62C34CFD801}"/>
                </a:ext>
              </a:extLst>
            </p:cNvPr>
            <p:cNvSpPr/>
            <p:nvPr/>
          </p:nvSpPr>
          <p:spPr>
            <a:xfrm>
              <a:off x="4543410" y="1456335"/>
              <a:ext cx="4322627" cy="1115415"/>
            </a:xfrm>
            <a:prstGeom prst="rect">
              <a:avLst/>
            </a:prstGeom>
            <a:solidFill>
              <a:schemeClr val="bg2">
                <a:lumMod val="40000"/>
                <a:lumOff val="60000"/>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EE50BADF-8FCC-E7A9-EA31-FC0BB51D66DB}"/>
                </a:ext>
              </a:extLst>
            </p:cNvPr>
            <p:cNvSpPr txBox="1"/>
            <p:nvPr/>
          </p:nvSpPr>
          <p:spPr>
            <a:xfrm>
              <a:off x="4649916" y="1595736"/>
              <a:ext cx="3979737" cy="923330"/>
            </a:xfrm>
            <a:prstGeom prst="rect">
              <a:avLst/>
            </a:prstGeom>
            <a:noFill/>
          </p:spPr>
          <p:txBody>
            <a:bodyPr wrap="square" rtlCol="0">
              <a:spAutoFit/>
            </a:bodyPr>
            <a:lstStyle/>
            <a:p>
              <a:pPr algn="ctr"/>
              <a:r>
                <a:rPr lang="pt-BR" sz="1800" b="1" dirty="0">
                  <a:latin typeface="Montserrat" panose="00000500000000000000" pitchFamily="2" charset="0"/>
                </a:rPr>
                <a:t>LC 214/2025</a:t>
              </a:r>
            </a:p>
            <a:p>
              <a:pPr algn="ctr"/>
              <a:endParaRPr lang="pt-BR" sz="1800" b="1" dirty="0">
                <a:latin typeface="Montserrat" panose="00000500000000000000" pitchFamily="2" charset="0"/>
              </a:endParaRPr>
            </a:p>
            <a:p>
              <a:pPr algn="ctr"/>
              <a:r>
                <a:rPr lang="pt-BR" sz="1800" dirty="0">
                  <a:latin typeface="Montserrat" panose="00000500000000000000" pitchFamily="2" charset="0"/>
                </a:rPr>
                <a:t>Normas Gerais IBS, CBS e IS</a:t>
              </a:r>
            </a:p>
          </p:txBody>
        </p:sp>
      </p:grpSp>
    </p:spTree>
    <p:extLst>
      <p:ext uri="{BB962C8B-B14F-4D97-AF65-F5344CB8AC3E}">
        <p14:creationId xmlns:p14="http://schemas.microsoft.com/office/powerpoint/2010/main" val="335801996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2103</TotalTime>
  <Words>2023</Words>
  <Application>Microsoft Office PowerPoint</Application>
  <PresentationFormat>Apresentação na tela (16:9)</PresentationFormat>
  <Paragraphs>333</Paragraphs>
  <Slides>51</Slides>
  <Notes>50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51</vt:i4>
      </vt:variant>
    </vt:vector>
  </HeadingPairs>
  <TitlesOfParts>
    <vt:vector size="57" baseType="lpstr">
      <vt:lpstr>Arial</vt:lpstr>
      <vt:lpstr>Montserrat</vt:lpstr>
      <vt:lpstr>DM Sans</vt:lpstr>
      <vt:lpstr>Aptos</vt:lpstr>
      <vt:lpstr>Ink Free</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Clarissa Mendes</dc:creator>
  <cp:lastModifiedBy>Guilherme Salamaia</cp:lastModifiedBy>
  <cp:revision>28</cp:revision>
  <dcterms:modified xsi:type="dcterms:W3CDTF">2025-05-15T21:30:55Z</dcterms:modified>
</cp:coreProperties>
</file>